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  <p:sldMasterId id="2147483686" r:id="rId2"/>
  </p:sldMasterIdLst>
  <p:notesMasterIdLst>
    <p:notesMasterId r:id="rId31"/>
  </p:notesMasterIdLst>
  <p:handoutMasterIdLst>
    <p:handoutMasterId r:id="rId32"/>
  </p:handoutMasterIdLst>
  <p:sldIdLst>
    <p:sldId id="810" r:id="rId3"/>
    <p:sldId id="1223" r:id="rId4"/>
    <p:sldId id="1230" r:id="rId5"/>
    <p:sldId id="1231" r:id="rId6"/>
    <p:sldId id="1246" r:id="rId7"/>
    <p:sldId id="1244" r:id="rId8"/>
    <p:sldId id="1247" r:id="rId9"/>
    <p:sldId id="1248" r:id="rId10"/>
    <p:sldId id="1241" r:id="rId11"/>
    <p:sldId id="1249" r:id="rId12"/>
    <p:sldId id="1242" r:id="rId13"/>
    <p:sldId id="1250" r:id="rId14"/>
    <p:sldId id="1243" r:id="rId15"/>
    <p:sldId id="1251" r:id="rId16"/>
    <p:sldId id="1254" r:id="rId17"/>
    <p:sldId id="1258" r:id="rId18"/>
    <p:sldId id="1259" r:id="rId19"/>
    <p:sldId id="1260" r:id="rId20"/>
    <p:sldId id="1262" r:id="rId21"/>
    <p:sldId id="1263" r:id="rId22"/>
    <p:sldId id="1264" r:id="rId23"/>
    <p:sldId id="1261" r:id="rId24"/>
    <p:sldId id="1253" r:id="rId25"/>
    <p:sldId id="1265" r:id="rId26"/>
    <p:sldId id="1266" r:id="rId27"/>
    <p:sldId id="1255" r:id="rId28"/>
    <p:sldId id="1256" r:id="rId29"/>
    <p:sldId id="1267" r:id="rId30"/>
  </p:sldIdLst>
  <p:sldSz cx="9144000" cy="6858000" type="screen4x3"/>
  <p:notesSz cx="69469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1600" 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1600" 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1600" 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1600" 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600" 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600" 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600" 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600" 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7DEDE"/>
    <a:srgbClr val="716DF2"/>
    <a:srgbClr val="00CC00"/>
    <a:srgbClr val="003399"/>
    <a:srgbClr val="0000FF"/>
    <a:srgbClr val="CC00FF"/>
    <a:srgbClr val="C0504D"/>
    <a:srgbClr val="F8FFFF"/>
    <a:srgbClr val="C593BF"/>
    <a:srgbClr val="E5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5" autoAdjust="0"/>
    <p:restoredTop sz="87005" autoAdjust="0"/>
  </p:normalViewPr>
  <p:slideViewPr>
    <p:cSldViewPr>
      <p:cViewPr>
        <p:scale>
          <a:sx n="100" d="100"/>
          <a:sy n="100" d="100"/>
        </p:scale>
        <p:origin x="-1720" y="-10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864"/>
    </p:cViewPr>
  </p:sorterViewPr>
  <p:notesViewPr>
    <p:cSldViewPr>
      <p:cViewPr>
        <p:scale>
          <a:sx n="100" d="100"/>
          <a:sy n="100" d="100"/>
        </p:scale>
        <p:origin x="-780" y="-60"/>
      </p:cViewPr>
      <p:guideLst>
        <p:guide orient="horz" pos="2908"/>
        <p:guide pos="218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5" tIns="46227" rIns="92455" bIns="46227" numCol="1" anchor="t" anchorCtr="0" compatLnSpc="1">
            <a:prstTxWarp prst="textNoShape">
              <a:avLst/>
            </a:prstTxWarp>
          </a:bodyPr>
          <a:lstStyle>
            <a:lvl1pPr defTabSz="923925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-111" charset="2"/>
              <a:buChar char="l"/>
              <a:defRPr sz="1200" i="0">
                <a:solidFill>
                  <a:srgbClr val="FF0000"/>
                </a:solidFill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09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5" tIns="46227" rIns="92455" bIns="46227" numCol="1" anchor="t" anchorCtr="0" compatLnSpc="1">
            <a:prstTxWarp prst="textNoShape">
              <a:avLst/>
            </a:prstTxWarp>
          </a:bodyPr>
          <a:lstStyle>
            <a:lvl1pPr algn="r" defTabSz="923925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-111" charset="2"/>
              <a:buChar char="l"/>
              <a:defRPr sz="1200" i="0">
                <a:solidFill>
                  <a:srgbClr val="FF0000"/>
                </a:solidFill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0938"/>
            <a:ext cx="3009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5" tIns="46227" rIns="92455" bIns="46227" numCol="1" anchor="b" anchorCtr="0" compatLnSpc="1">
            <a:prstTxWarp prst="textNoShape">
              <a:avLst/>
            </a:prstTxWarp>
          </a:bodyPr>
          <a:lstStyle>
            <a:lvl1pPr defTabSz="923925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-111" charset="2"/>
              <a:buChar char="l"/>
              <a:defRPr sz="1200" i="0">
                <a:solidFill>
                  <a:srgbClr val="FF0000"/>
                </a:solidFill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770938"/>
            <a:ext cx="3009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5" tIns="46227" rIns="92455" bIns="46227" numCol="1" anchor="b" anchorCtr="0" compatLnSpc="1">
            <a:prstTxWarp prst="textNoShape">
              <a:avLst/>
            </a:prstTxWarp>
          </a:bodyPr>
          <a:lstStyle>
            <a:lvl1pPr algn="r" defTabSz="923925">
              <a:spcBef>
                <a:spcPct val="20000"/>
              </a:spcBef>
              <a:buClr>
                <a:schemeClr val="tx1"/>
              </a:buClr>
              <a:buSzPct val="75000"/>
              <a:buFont typeface="Wingdings" charset="0"/>
              <a:buChar char="l"/>
              <a:defRPr sz="1200" i="0">
                <a:solidFill>
                  <a:srgbClr val="FF0000"/>
                </a:solidFill>
                <a:cs typeface="Arial" charset="0"/>
              </a:defRPr>
            </a:lvl1pPr>
          </a:lstStyle>
          <a:p>
            <a:pPr>
              <a:defRPr/>
            </a:pPr>
            <a:fld id="{DFAE3DEE-F3AD-4344-AF79-384164AB3E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4273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5" tIns="46227" rIns="92455" bIns="46227" numCol="1" anchor="t" anchorCtr="0" compatLnSpc="1">
            <a:prstTxWarp prst="textNoShape">
              <a:avLst/>
            </a:prstTxWarp>
          </a:bodyPr>
          <a:lstStyle>
            <a:lvl1pPr defTabSz="923925">
              <a:defRPr sz="1200" i="0">
                <a:latin typeface="Times New Roman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5" tIns="46227" rIns="92455" bIns="46227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i="0">
                <a:latin typeface="Times New Roman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95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386263"/>
            <a:ext cx="50958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5" tIns="46227" rIns="92455" bIns="462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0938"/>
            <a:ext cx="3009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5" tIns="46227" rIns="92455" bIns="46227" numCol="1" anchor="b" anchorCtr="0" compatLnSpc="1">
            <a:prstTxWarp prst="textNoShape">
              <a:avLst/>
            </a:prstTxWarp>
          </a:bodyPr>
          <a:lstStyle>
            <a:lvl1pPr defTabSz="923925">
              <a:defRPr sz="1200" i="0">
                <a:latin typeface="Times New Roman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770938"/>
            <a:ext cx="3009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5" tIns="46227" rIns="92455" bIns="46227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i="0"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DF31EE6C-DD92-7C45-9B75-E7E2E0B83A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65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 eaLnBrk="0" hangingPunct="0"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23925" eaLnBrk="0" hangingPunct="0"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23925" eaLnBrk="0" hangingPunct="0"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23925" eaLnBrk="0" hangingPunct="0"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23925" eaLnBrk="0" hangingPunct="0"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5EB3320-29F3-7F41-8121-F612BC4E900C}" type="slidenum">
              <a:rPr lang="en-US" sz="1200" i="0">
                <a:latin typeface="Times New Roman" charset="0"/>
              </a:rPr>
              <a:pPr eaLnBrk="1" hangingPunct="1"/>
              <a:t>1</a:t>
            </a:fld>
            <a:endParaRPr lang="en-US" sz="1200" i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Platform =</a:t>
            </a:r>
            <a:r>
              <a:rPr lang="en-US" baseline="0" dirty="0" smtClean="0"/>
              <a:t> Family of Microarchitectures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31EE6C-DD92-7C45-9B75-E7E2E0B83A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615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Timing depends on inputs (which</a:t>
            </a:r>
            <a:r>
              <a:rPr lang="en-US" baseline="0" dirty="0" smtClean="0"/>
              <a:t> result in different paths taken through the program) and the architecture it is running on:</a:t>
            </a:r>
          </a:p>
          <a:p>
            <a:r>
              <a:rPr lang="en-US" baseline="0" dirty="0" smtClean="0"/>
              <a:t>- pipeline, buses, caches, main memory, …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Allows</a:t>
            </a:r>
            <a:r>
              <a:rPr lang="en-US" baseline="0" dirty="0" smtClean="0"/>
              <a:t> to derive the execution time of a program under a certain input.</a:t>
            </a:r>
          </a:p>
          <a:p>
            <a:r>
              <a:rPr lang="en-US" baseline="0" dirty="0" smtClean="0"/>
              <a:t>Is used to derive a bound on the execution time of a program under all possible inputs.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31EE6C-DD92-7C45-9B75-E7E2E0B83A5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847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Timing depends on inputs (which</a:t>
            </a:r>
            <a:r>
              <a:rPr lang="en-US" baseline="0" dirty="0" smtClean="0"/>
              <a:t> result in different paths taken through the program) and the architecture it is running on:</a:t>
            </a:r>
          </a:p>
          <a:p>
            <a:r>
              <a:rPr lang="en-US" baseline="0" dirty="0" smtClean="0"/>
              <a:t>- pipeline, buses, caches, main memory, …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Allows</a:t>
            </a:r>
            <a:r>
              <a:rPr lang="en-US" baseline="0" dirty="0" smtClean="0"/>
              <a:t> to derive the execution time of a program under a certain input.</a:t>
            </a:r>
          </a:p>
          <a:p>
            <a:r>
              <a:rPr lang="en-US" baseline="0" dirty="0" smtClean="0"/>
              <a:t>Is used to derive a bound on the execution time of a program under all possible inputs.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31EE6C-DD92-7C45-9B75-E7E2E0B83A5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847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Non-parametric timing analysis now.</a:t>
            </a:r>
          </a:p>
          <a:p>
            <a:endParaRPr lang="en-US" dirty="0" smtClean="0"/>
          </a:p>
          <a:p>
            <a:r>
              <a:rPr lang="en-US" dirty="0" smtClean="0"/>
              <a:t>Two challenges: number …</a:t>
            </a:r>
          </a:p>
          <a:p>
            <a:endParaRPr lang="en-US" dirty="0" smtClean="0"/>
          </a:p>
          <a:p>
            <a:r>
              <a:rPr lang="en-US" dirty="0" smtClean="0"/>
              <a:t>How it is done…</a:t>
            </a:r>
          </a:p>
          <a:p>
            <a:endParaRPr lang="en-US" dirty="0" smtClean="0"/>
          </a:p>
          <a:p>
            <a:r>
              <a:rPr lang="en-US" dirty="0" smtClean="0"/>
              <a:t>What the problems are with this.</a:t>
            </a:r>
          </a:p>
          <a:p>
            <a:endParaRPr lang="en-US" dirty="0" smtClean="0"/>
          </a:p>
          <a:p>
            <a:r>
              <a:rPr lang="en-US" dirty="0" smtClean="0"/>
              <a:t>Order:</a:t>
            </a:r>
            <a:r>
              <a:rPr lang="en-US" baseline="0" dirty="0" smtClean="0"/>
              <a:t> Timing Analysis takes software binary and timing requirements. </a:t>
            </a:r>
          </a:p>
          <a:p>
            <a:r>
              <a:rPr lang="en-US" baseline="0" dirty="0" smtClean="0"/>
              <a:t>… and timing model of a particular microarchitecture.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Development of each timing model in itself is</a:t>
            </a:r>
            <a:r>
              <a:rPr lang="en-US" baseline="0" dirty="0" smtClean="0"/>
              <a:t> a major effort.</a:t>
            </a:r>
          </a:p>
          <a:p>
            <a:r>
              <a:rPr lang="en-US" baseline="0" dirty="0" smtClean="0"/>
              <a:t>Including configurations of frequency, memories, buses, etc. more choices than we can realistically explore in a life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31EE6C-DD92-7C45-9B75-E7E2E0B83A5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329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each cache set:</a:t>
            </a:r>
          </a:p>
          <a:p>
            <a:r>
              <a:rPr lang="en-US" dirty="0" smtClean="0"/>
              <a:t>Access block</a:t>
            </a:r>
            <a:r>
              <a:rPr lang="en-US" baseline="0" dirty="0" smtClean="0"/>
              <a:t> a. Then access blocks b_1…</a:t>
            </a:r>
            <a:r>
              <a:rPr lang="en-US" baseline="0" dirty="0" err="1" smtClean="0"/>
              <a:t>b_n</a:t>
            </a:r>
            <a:r>
              <a:rPr lang="en-US" baseline="0" dirty="0" smtClean="0"/>
              <a:t>.</a:t>
            </a:r>
          </a:p>
          <a:p>
            <a:r>
              <a:rPr lang="en-US" baseline="0" dirty="0" smtClean="0"/>
              <a:t>Then measure number of misses when accessing a again.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Should be 0 if n &lt; A, and number of sets otherwise.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31EE6C-DD92-7C45-9B75-E7E2E0B83A5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258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349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 sz="2400" i="0">
              <a:latin typeface="Times New Roman" charset="0"/>
              <a:cs typeface="Arial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 sz="2400" i="0">
              <a:latin typeface="Times New Roman" charset="0"/>
              <a:cs typeface="Arial" charset="0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 sz="2400" i="0">
              <a:latin typeface="Times New Roman" charset="0"/>
              <a:cs typeface="Arial" charset="0"/>
            </a:endParaRPr>
          </a:p>
        </p:txBody>
      </p:sp>
      <p:sp>
        <p:nvSpPr>
          <p:cNvPr id="237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</p:spPr>
        <p:txBody>
          <a:bodyPr/>
          <a:lstStyle>
            <a:lvl1pPr>
              <a:defRPr sz="4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/>
          <a:lstStyle>
            <a:lvl1pPr marL="0" indent="0">
              <a:buFont typeface="Wingdings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086600" y="6248400"/>
            <a:ext cx="1524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i="0"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8100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i="0"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2209800" y="6248400"/>
            <a:ext cx="12192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cs typeface="Arial" charset="0"/>
              </a:defRPr>
            </a:lvl1pPr>
          </a:lstStyle>
          <a:p>
            <a:pPr>
              <a:defRPr/>
            </a:pPr>
            <a:fld id="{6BD2CB3F-240A-7D4C-A927-73B4160F12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623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387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67550" y="190500"/>
            <a:ext cx="1847850" cy="6286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391150" cy="6286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345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29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84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5799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619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905000"/>
            <a:ext cx="3619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70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110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85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31215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1499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3404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13933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82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67550" y="190500"/>
            <a:ext cx="1847850" cy="6286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391150" cy="6286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142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9475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619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905000"/>
            <a:ext cx="3619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984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3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47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253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8330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6559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39140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391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 sz="2400" i="0">
              <a:latin typeface="Times New Roman" charset="0"/>
              <a:cs typeface="Arial" charset="0"/>
            </a:endParaRPr>
          </a:p>
        </p:txBody>
      </p:sp>
      <p:sp>
        <p:nvSpPr>
          <p:cNvPr id="1030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 sz="2400" i="0">
              <a:latin typeface="Times New Roman" charset="0"/>
              <a:cs typeface="Arial" charset="0"/>
            </a:endParaRPr>
          </a:p>
        </p:txBody>
      </p:sp>
      <p:sp>
        <p:nvSpPr>
          <p:cNvPr id="1031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 sz="2400" i="0">
              <a:latin typeface="Times New Roman" charset="0"/>
              <a:cs typeface="Arial" charset="0"/>
            </a:endParaRPr>
          </a:p>
        </p:txBody>
      </p:sp>
      <p:sp>
        <p:nvSpPr>
          <p:cNvPr id="236556" name="Text Box 12"/>
          <p:cNvSpPr txBox="1">
            <a:spLocks noChangeArrowheads="1"/>
          </p:cNvSpPr>
          <p:nvPr userDrawn="1"/>
        </p:nvSpPr>
        <p:spPr bwMode="auto">
          <a:xfrm>
            <a:off x="6637337" y="6521450"/>
            <a:ext cx="31162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i="0" dirty="0" smtClean="0"/>
              <a:t>Jan Reineke, Saarland </a:t>
            </a:r>
            <a:fld id="{3E47D589-DD9F-7843-92C2-9723E5465F35}" type="slidenum">
              <a:rPr lang="en-US" i="0" smtClean="0"/>
              <a:pPr eaLnBrk="1" hangingPunct="1">
                <a:defRPr/>
              </a:pPr>
              <a:t>‹#›</a:t>
            </a:fld>
            <a:endParaRPr lang="en-US" i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6" r:id="rId1"/>
    <p:sldLayoutId id="2147484194" r:id="rId2"/>
    <p:sldLayoutId id="2147484195" r:id="rId3"/>
    <p:sldLayoutId id="2147484196" r:id="rId4"/>
    <p:sldLayoutId id="2147484197" r:id="rId5"/>
    <p:sldLayoutId id="2147484198" r:id="rId6"/>
    <p:sldLayoutId id="2147484199" r:id="rId7"/>
    <p:sldLayoutId id="2147484200" r:id="rId8"/>
    <p:sldLayoutId id="2147484201" r:id="rId9"/>
    <p:sldLayoutId id="2147484202" r:id="rId10"/>
    <p:sldLayoutId id="2147484203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charset="0"/>
        <a:buChar char="¢"/>
        <a:defRPr sz="2600">
          <a:solidFill>
            <a:schemeClr val="tx2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l"/>
        <a:defRPr sz="24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39140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391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6" name="Line 4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7416" name="Text Box 8"/>
          <p:cNvSpPr txBox="1">
            <a:spLocks noChangeArrowheads="1"/>
          </p:cNvSpPr>
          <p:nvPr userDrawn="1"/>
        </p:nvSpPr>
        <p:spPr bwMode="auto">
          <a:xfrm>
            <a:off x="7391400" y="6521450"/>
            <a:ext cx="173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1600" i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i="0" dirty="0" smtClean="0"/>
              <a:t>Lee, Berkeley </a:t>
            </a:r>
            <a:fld id="{FB9A4D02-48BE-C445-8970-B16FE5DA6B6D}" type="slidenum">
              <a:rPr lang="en-US" i="0" smtClean="0"/>
              <a:pPr eaLnBrk="1" hangingPunct="1">
                <a:defRPr/>
              </a:pPr>
              <a:t>‹#›</a:t>
            </a:fld>
            <a:endParaRPr lang="en-US" i="0" dirty="0" smtClean="0"/>
          </a:p>
        </p:txBody>
      </p:sp>
      <p:pic>
        <p:nvPicPr>
          <p:cNvPr id="3078" name="Picture 1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76200"/>
            <a:ext cx="14192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205" r:id="rId2"/>
    <p:sldLayoutId id="2147484206" r:id="rId3"/>
    <p:sldLayoutId id="2147484207" r:id="rId4"/>
    <p:sldLayoutId id="2147484208" r:id="rId5"/>
    <p:sldLayoutId id="2147484209" r:id="rId6"/>
    <p:sldLayoutId id="2147484210" r:id="rId7"/>
    <p:sldLayoutId id="2147484211" r:id="rId8"/>
    <p:sldLayoutId id="2147484212" r:id="rId9"/>
    <p:sldLayoutId id="2147484213" r:id="rId10"/>
    <p:sldLayoutId id="2147484214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charset="0"/>
        <a:buChar char="¢"/>
        <a:defRPr sz="2600">
          <a:solidFill>
            <a:schemeClr val="tx2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l"/>
        <a:defRPr sz="24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3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Relationship Id="rId3" Type="http://schemas.openxmlformats.org/officeDocument/2006/relationships/image" Target="../media/image3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6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3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jpeg"/><Relationship Id="rId8" Type="http://schemas.openxmlformats.org/officeDocument/2006/relationships/image" Target="../media/image21.jpeg"/><Relationship Id="rId9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7010400" cy="1752600"/>
          </a:xfrm>
        </p:spPr>
        <p:txBody>
          <a:bodyPr/>
          <a:lstStyle/>
          <a:p>
            <a:pPr eaLnBrk="1" hangingPunct="1"/>
            <a:r>
              <a:rPr lang="en-US" sz="3000" dirty="0" smtClean="0">
                <a:latin typeface="Arial" charset="0"/>
                <a:cs typeface="Arial" charset="0"/>
              </a:rPr>
              <a:t>Learning Cache Models by Measurements</a:t>
            </a:r>
            <a:endParaRPr lang="en-US" sz="3000" dirty="0">
              <a:latin typeface="Arial" charset="0"/>
              <a:cs typeface="Arial" charset="0"/>
            </a:endParaRPr>
          </a:p>
        </p:txBody>
      </p:sp>
      <p:sp>
        <p:nvSpPr>
          <p:cNvPr id="717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200400"/>
            <a:ext cx="6019800" cy="3505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700" dirty="0">
              <a:latin typeface="Arial" charset="0"/>
              <a:cs typeface="Arial" charset="0"/>
            </a:endParaRPr>
          </a:p>
          <a:p>
            <a:r>
              <a:rPr lang="en-US" sz="1700" dirty="0" smtClean="0">
                <a:cs typeface="Arial" charset="0"/>
              </a:rPr>
              <a:t>Jan Reineke</a:t>
            </a:r>
          </a:p>
          <a:p>
            <a:endParaRPr lang="en-US" sz="1700" dirty="0" smtClean="0">
              <a:cs typeface="Arial" charset="0"/>
            </a:endParaRPr>
          </a:p>
          <a:p>
            <a:r>
              <a:rPr lang="en-US" sz="1700" dirty="0">
                <a:cs typeface="Arial" charset="0"/>
              </a:rPr>
              <a:t>j</a:t>
            </a:r>
            <a:r>
              <a:rPr lang="en-US" sz="1700" dirty="0" smtClean="0">
                <a:cs typeface="Arial" charset="0"/>
              </a:rPr>
              <a:t>oint work with Andreas Abel</a:t>
            </a:r>
            <a:r>
              <a:rPr lang="en-US" sz="1700" dirty="0">
                <a:cs typeface="Arial" charset="0"/>
              </a:rPr>
              <a:t>	</a:t>
            </a:r>
            <a:endParaRPr lang="en-US" sz="1700" strike="sngStrike" dirty="0">
              <a:cs typeface="Arial" charset="0"/>
            </a:endParaRPr>
          </a:p>
          <a:p>
            <a:pPr>
              <a:spcBef>
                <a:spcPts val="400"/>
              </a:spcBef>
              <a:spcAft>
                <a:spcPts val="60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7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en-US" sz="1700" dirty="0" smtClean="0">
              <a:latin typeface="Arial"/>
              <a:cs typeface="Arial"/>
            </a:endParaRPr>
          </a:p>
          <a:p>
            <a:pPr eaLnBrk="1" hangingPunct="1">
              <a:lnSpc>
                <a:spcPct val="80000"/>
              </a:lnSpc>
            </a:pPr>
            <a:endParaRPr lang="en-US" sz="1700" dirty="0">
              <a:latin typeface="Arial"/>
              <a:cs typeface="Arial"/>
            </a:endParaRPr>
          </a:p>
          <a:p>
            <a:pPr eaLnBrk="1" hangingPunct="1">
              <a:lnSpc>
                <a:spcPct val="80000"/>
              </a:lnSpc>
            </a:pPr>
            <a:endParaRPr lang="en-US" sz="1700" dirty="0" smtClean="0">
              <a:latin typeface="Arial"/>
              <a:cs typeface="Arial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1700" dirty="0" smtClean="0">
                <a:latin typeface="Arial"/>
                <a:cs typeface="Arial"/>
              </a:rPr>
              <a:t>	</a:t>
            </a:r>
            <a:endParaRPr lang="en-US" sz="1700" i="1" dirty="0">
              <a:latin typeface="Arial"/>
              <a:cs typeface="Arial"/>
            </a:endParaRPr>
          </a:p>
          <a:p>
            <a:pPr eaLnBrk="1" hangingPunct="1"/>
            <a:r>
              <a:rPr lang="en-US" sz="1700" dirty="0" smtClean="0">
                <a:latin typeface="Arial"/>
                <a:cs typeface="Arial"/>
              </a:rPr>
              <a:t>Uppsala University</a:t>
            </a:r>
          </a:p>
          <a:p>
            <a:pPr eaLnBrk="1" hangingPunct="1"/>
            <a:r>
              <a:rPr lang="en-US" sz="1700" i="1" dirty="0" smtClean="0">
                <a:latin typeface="Arial"/>
                <a:cs typeface="Arial"/>
              </a:rPr>
              <a:t>December 20, 2012 </a:t>
            </a:r>
            <a:endParaRPr lang="en-US" sz="1700" dirty="0">
              <a:latin typeface="Arial"/>
              <a:cs typeface="Arial"/>
            </a:endParaRPr>
          </a:p>
        </p:txBody>
      </p:sp>
      <p:pic>
        <p:nvPicPr>
          <p:cNvPr id="4" name="Picture 3" descr="UdS-CS-Logo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3429000"/>
            <a:ext cx="2438400" cy="109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High-level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905000"/>
            <a:ext cx="7772400" cy="2819400"/>
          </a:xfrm>
        </p:spPr>
        <p:txBody>
          <a:bodyPr/>
          <a:lstStyle/>
          <a:p>
            <a:r>
              <a:rPr lang="en-US" dirty="0" smtClean="0"/>
              <a:t>Generate memory access sequences</a:t>
            </a:r>
          </a:p>
          <a:p>
            <a:r>
              <a:rPr lang="en-US" dirty="0" smtClean="0"/>
              <a:t>Determine number of cache misses on these sequences</a:t>
            </a:r>
          </a:p>
          <a:p>
            <a:pPr lvl="1"/>
            <a:r>
              <a:rPr lang="en-US" dirty="0"/>
              <a:t>u</a:t>
            </a:r>
            <a:r>
              <a:rPr lang="en-US" dirty="0" smtClean="0"/>
              <a:t>sing performance counters, or</a:t>
            </a:r>
          </a:p>
          <a:p>
            <a:pPr lvl="1"/>
            <a:r>
              <a:rPr lang="en-US" dirty="0"/>
              <a:t>b</a:t>
            </a:r>
            <a:r>
              <a:rPr lang="en-US" dirty="0" smtClean="0"/>
              <a:t>y measuring execution times.</a:t>
            </a:r>
          </a:p>
          <a:p>
            <a:r>
              <a:rPr lang="en-US" dirty="0" smtClean="0"/>
              <a:t>Infer property from measurement results.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435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Warm-up I: Inferring the Cache Capacity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1143000" y="3733800"/>
            <a:ext cx="7391400" cy="1446550"/>
            <a:chOff x="1600200" y="2133600"/>
            <a:chExt cx="7391400" cy="1446550"/>
          </a:xfrm>
        </p:grpSpPr>
        <p:sp>
          <p:nvSpPr>
            <p:cNvPr id="14" name="Rectangle 13"/>
            <p:cNvSpPr/>
            <p:nvPr/>
          </p:nvSpPr>
          <p:spPr>
            <a:xfrm>
              <a:off x="1600200" y="2133600"/>
              <a:ext cx="7391400" cy="144655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2400" dirty="0" smtClean="0"/>
                <a:t>Notation:</a:t>
              </a:r>
            </a:p>
            <a:p>
              <a:endParaRPr lang="en-US" dirty="0"/>
            </a:p>
            <a:p>
              <a:endParaRPr lang="en-US" dirty="0" smtClean="0"/>
            </a:p>
            <a:p>
              <a:endParaRPr lang="en-US" dirty="0"/>
            </a:p>
            <a:p>
              <a:endParaRPr lang="en-US" dirty="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62400" y="2895600"/>
              <a:ext cx="3088640" cy="6096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124200" y="2133600"/>
              <a:ext cx="1905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 smtClean="0"/>
                <a:t>Preparatory accesses</a:t>
              </a:r>
              <a:endParaRPr lang="en-US" sz="2400" dirty="0"/>
            </a:p>
          </p:txBody>
        </p:sp>
        <p:cxnSp>
          <p:nvCxnSpPr>
            <p:cNvPr id="8" name="Straight Arrow Connector 7"/>
            <p:cNvCxnSpPr/>
            <p:nvPr/>
          </p:nvCxnSpPr>
          <p:spPr bwMode="auto">
            <a:xfrm>
              <a:off x="5105400" y="2514600"/>
              <a:ext cx="990600" cy="3810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7010400" y="2133600"/>
              <a:ext cx="1905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Accesses to measure</a:t>
              </a:r>
              <a:endParaRPr lang="en-US" sz="2400" dirty="0"/>
            </a:p>
          </p:txBody>
        </p:sp>
        <p:cxnSp>
          <p:nvCxnSpPr>
            <p:cNvPr id="10" name="Straight Arrow Connector 9"/>
            <p:cNvCxnSpPr>
              <a:stCxn id="9" idx="1"/>
            </p:cNvCxnSpPr>
            <p:nvPr/>
          </p:nvCxnSpPr>
          <p:spPr bwMode="auto">
            <a:xfrm flipH="1">
              <a:off x="6705600" y="2549099"/>
              <a:ext cx="304800" cy="346501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7315200" cy="1905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Basic idea:</a:t>
            </a:r>
            <a:endParaRPr lang="en-US" dirty="0"/>
          </a:p>
          <a:p>
            <a:pPr lvl="1"/>
            <a:r>
              <a:rPr lang="en-US" dirty="0" smtClean="0"/>
              <a:t>Access sets of memory blocks A once.</a:t>
            </a:r>
          </a:p>
          <a:p>
            <a:pPr lvl="1"/>
            <a:r>
              <a:rPr lang="en-US" dirty="0" smtClean="0"/>
              <a:t>Then access A again and count cache misses.</a:t>
            </a:r>
          </a:p>
          <a:p>
            <a:pPr lvl="1"/>
            <a:r>
              <a:rPr lang="en-US" dirty="0" smtClean="0"/>
              <a:t>If A fits into the cache, no misses will occur.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125" y="5356225"/>
            <a:ext cx="4648200" cy="96837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600200" y="5584825"/>
            <a:ext cx="661399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i="0" dirty="0" smtClean="0">
                <a:solidFill>
                  <a:srgbClr val="000000"/>
                </a:solidFill>
              </a:rPr>
              <a:t>Measure with                                               .</a:t>
            </a:r>
            <a:endParaRPr lang="en-US" sz="2600" i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267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Intel Core 2 Duo E6750,</a:t>
            </a:r>
            <a:br>
              <a:rPr lang="en-US" dirty="0" smtClean="0"/>
            </a:br>
            <a:r>
              <a:rPr lang="en-US" dirty="0" smtClean="0"/>
              <a:t>	        L1 Data Cache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147455"/>
            <a:ext cx="7315200" cy="3948545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3581400" y="5943602"/>
            <a:ext cx="2743200" cy="766463"/>
            <a:chOff x="3581400" y="5943602"/>
            <a:chExt cx="2743200" cy="766463"/>
          </a:xfrm>
        </p:grpSpPr>
        <p:sp>
          <p:nvSpPr>
            <p:cNvPr id="6" name="TextBox 5"/>
            <p:cNvSpPr txBox="1"/>
            <p:nvPr/>
          </p:nvSpPr>
          <p:spPr>
            <a:xfrm>
              <a:off x="3581400" y="6248400"/>
              <a:ext cx="274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 smtClean="0"/>
                <a:t>Capacity = 32 KB</a:t>
              </a:r>
              <a:endParaRPr lang="en-US" sz="2400" dirty="0"/>
            </a:p>
          </p:txBody>
        </p:sp>
        <p:cxnSp>
          <p:nvCxnSpPr>
            <p:cNvPr id="7" name="Straight Arrow Connector 6"/>
            <p:cNvCxnSpPr/>
            <p:nvPr/>
          </p:nvCxnSpPr>
          <p:spPr bwMode="auto">
            <a:xfrm flipV="1">
              <a:off x="5257800" y="5943602"/>
              <a:ext cx="0" cy="38099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23" name="Group 22"/>
          <p:cNvGrpSpPr/>
          <p:nvPr/>
        </p:nvGrpSpPr>
        <p:grpSpPr>
          <a:xfrm>
            <a:off x="4038600" y="1600200"/>
            <a:ext cx="2743200" cy="4275435"/>
            <a:chOff x="4038600" y="1600200"/>
            <a:chExt cx="2743200" cy="4275435"/>
          </a:xfrm>
        </p:grpSpPr>
        <p:cxnSp>
          <p:nvCxnSpPr>
            <p:cNvPr id="12" name="Straight Arrow Connector 11"/>
            <p:cNvCxnSpPr/>
            <p:nvPr/>
          </p:nvCxnSpPr>
          <p:spPr bwMode="auto">
            <a:xfrm>
              <a:off x="5226050" y="2230735"/>
              <a:ext cx="45720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5689600" y="2160885"/>
              <a:ext cx="0" cy="37147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>
              <a:off x="5226050" y="2148185"/>
              <a:ext cx="0" cy="37147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4038600" y="1600200"/>
              <a:ext cx="274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 smtClean="0"/>
                <a:t>Way Size = 4 KB</a:t>
              </a:r>
              <a:endParaRPr lang="en-US" sz="2400" dirty="0"/>
            </a:p>
          </p:txBody>
        </p:sp>
      </p:grpSp>
      <p:sp>
        <p:nvSpPr>
          <p:cNvPr id="25" name="Rectangle 24"/>
          <p:cNvSpPr/>
          <p:nvPr/>
        </p:nvSpPr>
        <p:spPr>
          <a:xfrm>
            <a:off x="228600" y="2209800"/>
            <a:ext cx="9786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|Misses|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467600" y="5562600"/>
            <a:ext cx="7393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|Size|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264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Warm-up II: Inferring the Block Size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391400" cy="1219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Given: way size W and associativity A</a:t>
            </a:r>
          </a:p>
          <a:p>
            <a:pPr marL="0" indent="0">
              <a:buNone/>
            </a:pPr>
            <a:r>
              <a:rPr lang="en-US" dirty="0" smtClean="0"/>
              <a:t>Wanted: block size B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200400"/>
            <a:ext cx="8026400" cy="121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534580"/>
            <a:ext cx="8305804" cy="140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52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Inferring the Replacement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There are infinitely many conceivable replacement policies… </a:t>
            </a:r>
          </a:p>
          <a:p>
            <a:pPr>
              <a:buFont typeface="Wingdings" charset="0"/>
              <a:buChar char="è"/>
            </a:pPr>
            <a:r>
              <a:rPr lang="en-US" dirty="0" smtClean="0">
                <a:sym typeface="Wingdings"/>
              </a:rPr>
              <a:t>For any set of observations, multiple policies remain possible.</a:t>
            </a:r>
          </a:p>
          <a:p>
            <a:pPr>
              <a:buFont typeface="Wingdings" charset="0"/>
              <a:buChar char="è"/>
            </a:pPr>
            <a:r>
              <a:rPr lang="en-US" dirty="0" smtClean="0">
                <a:sym typeface="Wingdings"/>
              </a:rPr>
              <a:t>Need </a:t>
            </a:r>
            <a:r>
              <a:rPr lang="en-US" dirty="0">
                <a:sym typeface="Wingdings"/>
              </a:rPr>
              <a:t>to make </a:t>
            </a:r>
            <a:r>
              <a:rPr lang="en-US" dirty="0" smtClean="0">
                <a:sym typeface="Wingdings"/>
              </a:rPr>
              <a:t>some assumption </a:t>
            </a:r>
            <a:r>
              <a:rPr lang="en-US" dirty="0">
                <a:sym typeface="Wingdings"/>
              </a:rPr>
              <a:t>on possible policies to render inference possible</a:t>
            </a:r>
            <a:r>
              <a:rPr lang="en-US" dirty="0" smtClean="0">
                <a:sym typeface="Wingdings"/>
              </a:rPr>
              <a:t>.</a:t>
            </a:r>
          </a:p>
          <a:p>
            <a:pPr>
              <a:buFont typeface="Wingdings" charset="0"/>
              <a:buChar char="è"/>
            </a:pPr>
            <a:endParaRPr lang="en-US" dirty="0">
              <a:sym typeface="Wingdings"/>
            </a:endParaRPr>
          </a:p>
          <a:p>
            <a:pPr>
              <a:buFont typeface="Wingdings" charset="0"/>
              <a:buChar char="è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83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Class of Replacement Policies: Permutation Policies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905000"/>
            <a:ext cx="7543800" cy="4572000"/>
          </a:xfrm>
        </p:spPr>
        <p:txBody>
          <a:bodyPr/>
          <a:lstStyle/>
          <a:p>
            <a:r>
              <a:rPr lang="en-US" dirty="0" smtClean="0"/>
              <a:t>Permutation Policies:</a:t>
            </a:r>
          </a:p>
          <a:p>
            <a:pPr lvl="1"/>
            <a:r>
              <a:rPr lang="en-US" dirty="0" smtClean="0"/>
              <a:t>Maintain total order on blocks in each cache set</a:t>
            </a:r>
          </a:p>
          <a:p>
            <a:pPr lvl="1"/>
            <a:r>
              <a:rPr lang="en-US" dirty="0" smtClean="0"/>
              <a:t>Evict the greatest block in the order</a:t>
            </a:r>
          </a:p>
          <a:p>
            <a:pPr lvl="1"/>
            <a:r>
              <a:rPr lang="en-US" dirty="0"/>
              <a:t>Update the order based on the position of the accessed block in the </a:t>
            </a:r>
            <a:r>
              <a:rPr lang="en-US" dirty="0" smtClean="0"/>
              <a:t>order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Can be specified by A+1 permutations</a:t>
            </a:r>
          </a:p>
          <a:p>
            <a:pPr marL="914400" lvl="2" indent="0">
              <a:buNone/>
            </a:pPr>
            <a:r>
              <a:rPr lang="en-US" dirty="0" smtClean="0"/>
              <a:t>Associativity-many “hit” permutations</a:t>
            </a:r>
          </a:p>
          <a:p>
            <a:pPr marL="914400" lvl="2" indent="0">
              <a:buNone/>
            </a:pPr>
            <a:r>
              <a:rPr lang="en-US" dirty="0" smtClean="0"/>
              <a:t>one “miss” permutation</a:t>
            </a:r>
          </a:p>
          <a:p>
            <a:endParaRPr lang="en-US" dirty="0"/>
          </a:p>
          <a:p>
            <a:r>
              <a:rPr lang="en-US" dirty="0" smtClean="0"/>
              <a:t>Examples: LRU, FIFO, PLRU,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665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Permutation Policy LRU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95400" y="1905000"/>
            <a:ext cx="7620000" cy="2057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LRU (least</a:t>
            </a:r>
            <a:r>
              <a:rPr lang="en-US" dirty="0"/>
              <a:t> </a:t>
            </a:r>
            <a:r>
              <a:rPr lang="en-US" dirty="0" smtClean="0"/>
              <a:t>recently used):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order on blocks based on </a:t>
            </a:r>
            <a:r>
              <a:rPr lang="en-US" dirty="0" err="1" smtClean="0"/>
              <a:t>recency</a:t>
            </a:r>
            <a:r>
              <a:rPr lang="en-US" dirty="0" smtClean="0"/>
              <a:t> of last access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943488"/>
              </p:ext>
            </p:extLst>
          </p:nvPr>
        </p:nvGraphicFramePr>
        <p:xfrm>
          <a:off x="2438400" y="41148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539948"/>
              </p:ext>
            </p:extLst>
          </p:nvPr>
        </p:nvGraphicFramePr>
        <p:xfrm>
          <a:off x="4267200" y="41148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 bwMode="auto">
          <a:xfrm flipV="1">
            <a:off x="3505200" y="4343400"/>
            <a:ext cx="685800" cy="6857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3505200" y="5410198"/>
            <a:ext cx="685800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>
            <a:off x="3505200" y="467360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>
            <a:off x="3505200" y="431800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Curved Down Arrow 22"/>
          <p:cNvSpPr/>
          <p:nvPr/>
        </p:nvSpPr>
        <p:spPr bwMode="auto">
          <a:xfrm>
            <a:off x="3124200" y="365760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657600" y="3276600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0" dirty="0"/>
              <a:t>c</a:t>
            </a:r>
            <a:endParaRPr lang="en-US" i="0" dirty="0"/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182852"/>
              </p:ext>
            </p:extLst>
          </p:nvPr>
        </p:nvGraphicFramePr>
        <p:xfrm>
          <a:off x="6172200" y="41148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Curved Down Arrow 25"/>
          <p:cNvSpPr/>
          <p:nvPr/>
        </p:nvSpPr>
        <p:spPr bwMode="auto">
          <a:xfrm>
            <a:off x="5041900" y="365760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562600" y="3276600"/>
            <a:ext cx="3273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0" dirty="0" smtClean="0"/>
              <a:t>e</a:t>
            </a:r>
            <a:endParaRPr lang="en-US" i="0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5372100" y="464820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>
            <a:off x="5372100" y="429260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Straight Arrow Connector 29"/>
          <p:cNvCxnSpPr/>
          <p:nvPr/>
        </p:nvCxnSpPr>
        <p:spPr bwMode="auto">
          <a:xfrm>
            <a:off x="5372100" y="502920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 flipV="1">
            <a:off x="5334000" y="4267200"/>
            <a:ext cx="685800" cy="11429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" name="TextBox 2"/>
          <p:cNvSpPr txBox="1"/>
          <p:nvPr/>
        </p:nvSpPr>
        <p:spPr>
          <a:xfrm>
            <a:off x="381000" y="4114800"/>
            <a:ext cx="19782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ost-recently-used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81000" y="5181600"/>
            <a:ext cx="19670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least-recently-used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2362200" y="5562600"/>
            <a:ext cx="5114035" cy="857310"/>
            <a:chOff x="2362200" y="5562600"/>
            <a:chExt cx="5114035" cy="857310"/>
          </a:xfrm>
        </p:grpSpPr>
        <p:cxnSp>
          <p:nvCxnSpPr>
            <p:cNvPr id="7" name="Straight Arrow Connector 6"/>
            <p:cNvCxnSpPr/>
            <p:nvPr/>
          </p:nvCxnSpPr>
          <p:spPr bwMode="auto">
            <a:xfrm flipV="1">
              <a:off x="3429000" y="5638800"/>
              <a:ext cx="381000" cy="38100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" name="Rectangle 12"/>
            <p:cNvSpPr/>
            <p:nvPr/>
          </p:nvSpPr>
          <p:spPr>
            <a:xfrm>
              <a:off x="2362200" y="6019800"/>
              <a:ext cx="232850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“hit” permutation 3</a:t>
              </a:r>
              <a:endParaRPr lang="en-US" sz="2000" dirty="0">
                <a:solidFill>
                  <a:srgbClr val="FF0000"/>
                </a:solidFill>
              </a:endParaRPr>
            </a:p>
          </p:txBody>
        </p:sp>
        <p:cxnSp>
          <p:nvCxnSpPr>
            <p:cNvPr id="32" name="Straight Arrow Connector 31"/>
            <p:cNvCxnSpPr/>
            <p:nvPr/>
          </p:nvCxnSpPr>
          <p:spPr bwMode="auto">
            <a:xfrm flipH="1" flipV="1">
              <a:off x="5715000" y="5562600"/>
              <a:ext cx="228600" cy="45720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3" name="Rectangle 32"/>
            <p:cNvSpPr/>
            <p:nvPr/>
          </p:nvSpPr>
          <p:spPr>
            <a:xfrm>
              <a:off x="5105400" y="6019800"/>
              <a:ext cx="23708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“miss” permutation</a:t>
              </a:r>
              <a:endParaRPr lang="en-US" sz="2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2597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Permutation Policy FIFO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95400" y="1905000"/>
            <a:ext cx="7620000" cy="2057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FIFO (first-in first-out): </a:t>
            </a:r>
          </a:p>
          <a:p>
            <a:pPr marL="0" indent="0">
              <a:buNone/>
            </a:pPr>
            <a:r>
              <a:rPr lang="en-US" dirty="0"/>
              <a:t>    order on blocks based on order of cache misses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182868"/>
              </p:ext>
            </p:extLst>
          </p:nvPr>
        </p:nvGraphicFramePr>
        <p:xfrm>
          <a:off x="2438400" y="41148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706129"/>
              </p:ext>
            </p:extLst>
          </p:nvPr>
        </p:nvGraphicFramePr>
        <p:xfrm>
          <a:off x="4267200" y="41148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 bwMode="auto">
          <a:xfrm>
            <a:off x="3517900" y="5410198"/>
            <a:ext cx="685800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Curved Down Arrow 22"/>
          <p:cNvSpPr/>
          <p:nvPr/>
        </p:nvSpPr>
        <p:spPr bwMode="auto">
          <a:xfrm>
            <a:off x="3124200" y="365760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657600" y="3276600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0" dirty="0"/>
              <a:t>c</a:t>
            </a:r>
            <a:endParaRPr lang="en-US" i="0" dirty="0"/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276739"/>
              </p:ext>
            </p:extLst>
          </p:nvPr>
        </p:nvGraphicFramePr>
        <p:xfrm>
          <a:off x="6172200" y="41148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Curved Down Arrow 25"/>
          <p:cNvSpPr/>
          <p:nvPr/>
        </p:nvSpPr>
        <p:spPr bwMode="auto">
          <a:xfrm>
            <a:off x="5041900" y="365760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562600" y="3276600"/>
            <a:ext cx="3273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0" dirty="0" smtClean="0"/>
              <a:t>e</a:t>
            </a:r>
            <a:endParaRPr lang="en-US" i="0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5372100" y="464820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>
            <a:off x="5372100" y="429260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Straight Arrow Connector 29"/>
          <p:cNvCxnSpPr/>
          <p:nvPr/>
        </p:nvCxnSpPr>
        <p:spPr bwMode="auto">
          <a:xfrm>
            <a:off x="5372100" y="502920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 flipV="1">
            <a:off x="5334000" y="4267200"/>
            <a:ext cx="685800" cy="11429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3517900" y="5029200"/>
            <a:ext cx="685800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>
            <a:off x="3517900" y="4673600"/>
            <a:ext cx="685800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3517900" y="4305300"/>
            <a:ext cx="685800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1570023" y="4157246"/>
            <a:ext cx="780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  <a:r>
              <a:rPr lang="en-US" dirty="0" smtClean="0"/>
              <a:t>ast-in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570023" y="5224046"/>
            <a:ext cx="7921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irst-in</a:t>
            </a:r>
            <a:endParaRPr lang="en-US" dirty="0"/>
          </a:p>
        </p:txBody>
      </p:sp>
      <p:cxnSp>
        <p:nvCxnSpPr>
          <p:cNvPr id="34" name="Straight Arrow Connector 33"/>
          <p:cNvCxnSpPr/>
          <p:nvPr/>
        </p:nvCxnSpPr>
        <p:spPr bwMode="auto">
          <a:xfrm>
            <a:off x="3505200" y="5410198"/>
            <a:ext cx="685800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35" name="Group 34"/>
          <p:cNvGrpSpPr/>
          <p:nvPr/>
        </p:nvGrpSpPr>
        <p:grpSpPr>
          <a:xfrm>
            <a:off x="2362200" y="5562600"/>
            <a:ext cx="5114035" cy="857310"/>
            <a:chOff x="2362200" y="5562600"/>
            <a:chExt cx="5114035" cy="857310"/>
          </a:xfrm>
        </p:grpSpPr>
        <p:cxnSp>
          <p:nvCxnSpPr>
            <p:cNvPr id="36" name="Straight Arrow Connector 35"/>
            <p:cNvCxnSpPr/>
            <p:nvPr/>
          </p:nvCxnSpPr>
          <p:spPr bwMode="auto">
            <a:xfrm flipV="1">
              <a:off x="3429000" y="5638800"/>
              <a:ext cx="381000" cy="38100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Rectangle 36"/>
            <p:cNvSpPr/>
            <p:nvPr/>
          </p:nvSpPr>
          <p:spPr>
            <a:xfrm>
              <a:off x="2362200" y="6019800"/>
              <a:ext cx="232850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“hit” permutation 3</a:t>
              </a:r>
              <a:endParaRPr lang="en-US" sz="2000" dirty="0">
                <a:solidFill>
                  <a:srgbClr val="FF0000"/>
                </a:solidFill>
              </a:endParaRPr>
            </a:p>
          </p:txBody>
        </p:sp>
        <p:cxnSp>
          <p:nvCxnSpPr>
            <p:cNvPr id="38" name="Straight Arrow Connector 37"/>
            <p:cNvCxnSpPr/>
            <p:nvPr/>
          </p:nvCxnSpPr>
          <p:spPr bwMode="auto">
            <a:xfrm flipH="1" flipV="1">
              <a:off x="5715000" y="5562600"/>
              <a:ext cx="228600" cy="45720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9" name="Rectangle 38"/>
            <p:cNvSpPr/>
            <p:nvPr/>
          </p:nvSpPr>
          <p:spPr>
            <a:xfrm>
              <a:off x="5105400" y="6019800"/>
              <a:ext cx="23708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“miss” permutation</a:t>
              </a:r>
              <a:endParaRPr lang="en-US" sz="2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2950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Inferring Permutation Policies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Strategy to infer permutation </a:t>
            </a:r>
            <a:r>
              <a:rPr lang="en-US" dirty="0" err="1" smtClean="0"/>
              <a:t>i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	1) Establish a known cache state </a:t>
            </a:r>
            <a:r>
              <a:rPr lang="en-US" b="1" dirty="0" smtClean="0"/>
              <a:t>s</a:t>
            </a:r>
          </a:p>
          <a:p>
            <a:pPr marL="0" indent="0">
              <a:buNone/>
            </a:pPr>
            <a:r>
              <a:rPr lang="en-US" dirty="0" smtClean="0"/>
              <a:t>	2) Trigger permutation </a:t>
            </a:r>
            <a:r>
              <a:rPr lang="en-US" dirty="0" err="1" smtClean="0"/>
              <a:t>i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3) “Read out” the resulting cache state </a:t>
            </a:r>
            <a:r>
              <a:rPr lang="en-US" b="1" dirty="0" smtClean="0"/>
              <a:t>s’</a:t>
            </a:r>
            <a:r>
              <a:rPr lang="en-US" dirty="0" smtClean="0"/>
              <a:t>. 		Deduce permutation from </a:t>
            </a:r>
            <a:r>
              <a:rPr lang="en-US" b="1" dirty="0" smtClean="0"/>
              <a:t>s</a:t>
            </a:r>
            <a:r>
              <a:rPr lang="en-US" dirty="0" smtClean="0"/>
              <a:t> and </a:t>
            </a:r>
            <a:r>
              <a:rPr lang="en-US" b="1" dirty="0" smtClean="0"/>
              <a:t>s’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94657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 Establishing a known cache state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057400"/>
            <a:ext cx="7620000" cy="838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Assume </a:t>
            </a:r>
            <a:r>
              <a:rPr lang="en-US" dirty="0"/>
              <a:t>“miss” permutation </a:t>
            </a:r>
            <a:r>
              <a:rPr lang="en-US" dirty="0" smtClean="0"/>
              <a:t>of </a:t>
            </a:r>
            <a:r>
              <a:rPr lang="en-US" dirty="0"/>
              <a:t>FIFO, LRU, PLRU: </a:t>
            </a:r>
          </a:p>
          <a:p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447800" y="3759200"/>
            <a:ext cx="723900" cy="1142998"/>
            <a:chOff x="2743200" y="3048000"/>
            <a:chExt cx="723900" cy="1142998"/>
          </a:xfrm>
        </p:grpSpPr>
        <p:cxnSp>
          <p:nvCxnSpPr>
            <p:cNvPr id="5" name="Straight Arrow Connector 4"/>
            <p:cNvCxnSpPr/>
            <p:nvPr/>
          </p:nvCxnSpPr>
          <p:spPr bwMode="auto">
            <a:xfrm>
              <a:off x="2781300" y="3429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" name="Straight Arrow Connector 5"/>
            <p:cNvCxnSpPr/>
            <p:nvPr/>
          </p:nvCxnSpPr>
          <p:spPr bwMode="auto">
            <a:xfrm>
              <a:off x="2781300" y="30734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 bwMode="auto">
            <a:xfrm>
              <a:off x="2781300" y="3810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flipV="1">
              <a:off x="2743200" y="3048000"/>
              <a:ext cx="685800" cy="114299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90636"/>
              </p:ext>
            </p:extLst>
          </p:nvPr>
        </p:nvGraphicFramePr>
        <p:xfrm>
          <a:off x="368300" y="35814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566122"/>
              </p:ext>
            </p:extLst>
          </p:nvPr>
        </p:nvGraphicFramePr>
        <p:xfrm>
          <a:off x="2235200" y="35687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3327400" y="3759200"/>
            <a:ext cx="723900" cy="1142998"/>
            <a:chOff x="2743200" y="3048000"/>
            <a:chExt cx="723900" cy="1142998"/>
          </a:xfrm>
        </p:grpSpPr>
        <p:cxnSp>
          <p:nvCxnSpPr>
            <p:cNvPr id="19" name="Straight Arrow Connector 18"/>
            <p:cNvCxnSpPr/>
            <p:nvPr/>
          </p:nvCxnSpPr>
          <p:spPr bwMode="auto">
            <a:xfrm>
              <a:off x="2781300" y="3429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0" name="Straight Arrow Connector 19"/>
            <p:cNvCxnSpPr/>
            <p:nvPr/>
          </p:nvCxnSpPr>
          <p:spPr bwMode="auto">
            <a:xfrm>
              <a:off x="2781300" y="30734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" name="Straight Arrow Connector 20"/>
            <p:cNvCxnSpPr/>
            <p:nvPr/>
          </p:nvCxnSpPr>
          <p:spPr bwMode="auto">
            <a:xfrm>
              <a:off x="2781300" y="3810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Straight Arrow Connector 21"/>
            <p:cNvCxnSpPr/>
            <p:nvPr/>
          </p:nvCxnSpPr>
          <p:spPr bwMode="auto">
            <a:xfrm flipV="1">
              <a:off x="2743200" y="3048000"/>
              <a:ext cx="685800" cy="114299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358906"/>
              </p:ext>
            </p:extLst>
          </p:nvPr>
        </p:nvGraphicFramePr>
        <p:xfrm>
          <a:off x="4114800" y="35687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0" name="Group 29"/>
          <p:cNvGrpSpPr/>
          <p:nvPr/>
        </p:nvGrpSpPr>
        <p:grpSpPr>
          <a:xfrm>
            <a:off x="5181600" y="3759200"/>
            <a:ext cx="723900" cy="1142998"/>
            <a:chOff x="2743200" y="3048000"/>
            <a:chExt cx="723900" cy="1142998"/>
          </a:xfrm>
        </p:grpSpPr>
        <p:cxnSp>
          <p:nvCxnSpPr>
            <p:cNvPr id="31" name="Straight Arrow Connector 30"/>
            <p:cNvCxnSpPr/>
            <p:nvPr/>
          </p:nvCxnSpPr>
          <p:spPr bwMode="auto">
            <a:xfrm>
              <a:off x="2781300" y="3429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2" name="Straight Arrow Connector 31"/>
            <p:cNvCxnSpPr/>
            <p:nvPr/>
          </p:nvCxnSpPr>
          <p:spPr bwMode="auto">
            <a:xfrm>
              <a:off x="2781300" y="30734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3" name="Straight Arrow Connector 32"/>
            <p:cNvCxnSpPr/>
            <p:nvPr/>
          </p:nvCxnSpPr>
          <p:spPr bwMode="auto">
            <a:xfrm>
              <a:off x="2781300" y="3810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4" name="Straight Arrow Connector 33"/>
            <p:cNvCxnSpPr/>
            <p:nvPr/>
          </p:nvCxnSpPr>
          <p:spPr bwMode="auto">
            <a:xfrm flipV="1">
              <a:off x="2743200" y="3048000"/>
              <a:ext cx="685800" cy="114299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995279"/>
              </p:ext>
            </p:extLst>
          </p:nvPr>
        </p:nvGraphicFramePr>
        <p:xfrm>
          <a:off x="5969000" y="35687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6" name="Group 35"/>
          <p:cNvGrpSpPr/>
          <p:nvPr/>
        </p:nvGrpSpPr>
        <p:grpSpPr>
          <a:xfrm>
            <a:off x="7061200" y="3771900"/>
            <a:ext cx="723900" cy="1142998"/>
            <a:chOff x="2743200" y="3048000"/>
            <a:chExt cx="723900" cy="1142998"/>
          </a:xfrm>
        </p:grpSpPr>
        <p:cxnSp>
          <p:nvCxnSpPr>
            <p:cNvPr id="37" name="Straight Arrow Connector 36"/>
            <p:cNvCxnSpPr/>
            <p:nvPr/>
          </p:nvCxnSpPr>
          <p:spPr bwMode="auto">
            <a:xfrm>
              <a:off x="2781300" y="3429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8" name="Straight Arrow Connector 37"/>
            <p:cNvCxnSpPr/>
            <p:nvPr/>
          </p:nvCxnSpPr>
          <p:spPr bwMode="auto">
            <a:xfrm>
              <a:off x="2781300" y="30734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9" name="Straight Arrow Connector 38"/>
            <p:cNvCxnSpPr/>
            <p:nvPr/>
          </p:nvCxnSpPr>
          <p:spPr bwMode="auto">
            <a:xfrm>
              <a:off x="2781300" y="3810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0" name="Straight Arrow Connector 39"/>
            <p:cNvCxnSpPr/>
            <p:nvPr/>
          </p:nvCxnSpPr>
          <p:spPr bwMode="auto">
            <a:xfrm flipV="1">
              <a:off x="2743200" y="3048000"/>
              <a:ext cx="685800" cy="114299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95755"/>
              </p:ext>
            </p:extLst>
          </p:nvPr>
        </p:nvGraphicFramePr>
        <p:xfrm>
          <a:off x="7848600" y="35814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" name="Curved Down Arrow 41"/>
          <p:cNvSpPr/>
          <p:nvPr/>
        </p:nvSpPr>
        <p:spPr bwMode="auto">
          <a:xfrm>
            <a:off x="1143000" y="312420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676400" y="2743200"/>
            <a:ext cx="3273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0" dirty="0" smtClean="0"/>
              <a:t>d</a:t>
            </a:r>
            <a:endParaRPr lang="en-US" i="0" dirty="0"/>
          </a:p>
        </p:txBody>
      </p:sp>
      <p:sp>
        <p:nvSpPr>
          <p:cNvPr id="44" name="Curved Down Arrow 43"/>
          <p:cNvSpPr/>
          <p:nvPr/>
        </p:nvSpPr>
        <p:spPr bwMode="auto">
          <a:xfrm>
            <a:off x="2997200" y="312420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530600" y="2743200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0" dirty="0"/>
              <a:t>c</a:t>
            </a:r>
            <a:endParaRPr lang="en-US" i="0" dirty="0"/>
          </a:p>
        </p:txBody>
      </p:sp>
      <p:sp>
        <p:nvSpPr>
          <p:cNvPr id="46" name="Curved Down Arrow 45"/>
          <p:cNvSpPr/>
          <p:nvPr/>
        </p:nvSpPr>
        <p:spPr bwMode="auto">
          <a:xfrm>
            <a:off x="4876800" y="312420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410200" y="2743200"/>
            <a:ext cx="3273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0" dirty="0" smtClean="0"/>
              <a:t>b</a:t>
            </a:r>
            <a:endParaRPr lang="en-US" i="0" dirty="0"/>
          </a:p>
        </p:txBody>
      </p:sp>
      <p:sp>
        <p:nvSpPr>
          <p:cNvPr id="48" name="Curved Down Arrow 47"/>
          <p:cNvSpPr/>
          <p:nvPr/>
        </p:nvSpPr>
        <p:spPr bwMode="auto">
          <a:xfrm>
            <a:off x="6743700" y="312420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277100" y="2743200"/>
            <a:ext cx="3273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0" dirty="0" smtClean="0"/>
              <a:t>a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1028442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467600" cy="1527175"/>
          </a:xfrm>
        </p:spPr>
        <p:txBody>
          <a:bodyPr/>
          <a:lstStyle/>
          <a:p>
            <a:r>
              <a:rPr lang="en-US" dirty="0" smtClean="0"/>
              <a:t>The Timing Analysis Problem</a:t>
            </a: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533400" y="1676400"/>
            <a:ext cx="3276600" cy="1905000"/>
            <a:chOff x="457200" y="1600200"/>
            <a:chExt cx="3276600" cy="19050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1600200"/>
              <a:ext cx="3276600" cy="14605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57200" y="3043535"/>
              <a:ext cx="3276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/>
                <a:t>Embedded Software</a:t>
              </a:r>
              <a:endParaRPr lang="en-US" sz="24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638800" y="2743200"/>
            <a:ext cx="3124200" cy="2362200"/>
            <a:chOff x="533400" y="4191000"/>
            <a:chExt cx="3124200" cy="236220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82700" y="4191000"/>
              <a:ext cx="1524000" cy="18161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33400" y="6091535"/>
              <a:ext cx="3124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/>
                <a:t>Timing Requirements</a:t>
              </a:r>
              <a:endParaRPr lang="en-US" sz="24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86200" y="2438400"/>
            <a:ext cx="1844665" cy="2819400"/>
            <a:chOff x="3733800" y="4114800"/>
            <a:chExt cx="1844665" cy="2819400"/>
          </a:xfrm>
        </p:grpSpPr>
        <p:sp>
          <p:nvSpPr>
            <p:cNvPr id="13" name="Right Arrow 12"/>
            <p:cNvSpPr/>
            <p:nvPr/>
          </p:nvSpPr>
          <p:spPr bwMode="auto">
            <a:xfrm>
              <a:off x="3733800" y="6324600"/>
              <a:ext cx="1371600" cy="609600"/>
            </a:xfrm>
            <a:prstGeom prst="rightArrow">
              <a:avLst/>
            </a:prstGeom>
            <a:solidFill>
              <a:srgbClr val="0000FF"/>
            </a:solidFill>
            <a:ln w="9525" cap="flat" cmpd="sng" algn="ctr">
              <a:solidFill>
                <a:srgbClr val="4F81B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886200" y="4114800"/>
              <a:ext cx="1692265" cy="2646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600" dirty="0" smtClean="0">
                  <a:solidFill>
                    <a:srgbClr val="FF0000"/>
                  </a:solidFill>
                  <a:latin typeface="Calibri"/>
                  <a:cs typeface="Calibri"/>
                </a:rPr>
                <a:t>?</a:t>
              </a:r>
              <a:endParaRPr lang="en-US" sz="16600" dirty="0">
                <a:solidFill>
                  <a:srgbClr val="FF0000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33400" y="4419600"/>
            <a:ext cx="3276600" cy="2142530"/>
            <a:chOff x="5486400" y="2133600"/>
            <a:chExt cx="3276600" cy="2142530"/>
          </a:xfrm>
        </p:grpSpPr>
        <p:pic>
          <p:nvPicPr>
            <p:cNvPr id="4" name="Picture 3" descr="processor.pd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8400" y="2133600"/>
              <a:ext cx="1720460" cy="17399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486400" y="3814465"/>
              <a:ext cx="3276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/>
                <a:t>Microarchitecture</a:t>
              </a:r>
              <a:endParaRPr lang="en-US" sz="2400" dirty="0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1676400" y="2819400"/>
            <a:ext cx="1219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0" dirty="0" smtClean="0">
                <a:solidFill>
                  <a:srgbClr val="FF0000"/>
                </a:solidFill>
                <a:latin typeface="Calibri"/>
                <a:cs typeface="Calibri"/>
              </a:rPr>
              <a:t>+</a:t>
            </a:r>
            <a:endParaRPr lang="en-US" sz="120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6039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2) Triggering permutation </a:t>
            </a:r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7391400" cy="9906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Simply access </a:t>
            </a:r>
            <a:r>
              <a:rPr lang="en-US" dirty="0" err="1" smtClean="0"/>
              <a:t>i</a:t>
            </a:r>
            <a:r>
              <a:rPr lang="en-US" baseline="30000" dirty="0" err="1" smtClean="0"/>
              <a:t>th</a:t>
            </a:r>
            <a:r>
              <a:rPr lang="en-US" dirty="0" smtClean="0"/>
              <a:t> block in cache state.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 smtClean="0"/>
              <a:t>E,g</a:t>
            </a:r>
            <a:r>
              <a:rPr lang="en-US" dirty="0" smtClean="0"/>
              <a:t>, for </a:t>
            </a:r>
            <a:r>
              <a:rPr lang="en-US" dirty="0" err="1" smtClean="0"/>
              <a:t>i</a:t>
            </a:r>
            <a:r>
              <a:rPr lang="en-US" dirty="0" smtClean="0"/>
              <a:t> = 3, access c: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588477"/>
              </p:ext>
            </p:extLst>
          </p:nvPr>
        </p:nvGraphicFramePr>
        <p:xfrm>
          <a:off x="2895600" y="42672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710829"/>
              </p:ext>
            </p:extLst>
          </p:nvPr>
        </p:nvGraphicFramePr>
        <p:xfrm>
          <a:off x="4724400" y="42672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 bwMode="auto">
          <a:xfrm>
            <a:off x="4013200" y="4457700"/>
            <a:ext cx="609600" cy="11430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 flipV="1">
            <a:off x="3962400" y="4495800"/>
            <a:ext cx="685800" cy="685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3975100" y="4838700"/>
            <a:ext cx="685800" cy="127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 flipV="1">
            <a:off x="3962400" y="5181600"/>
            <a:ext cx="685800" cy="3809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Rectangle 20"/>
          <p:cNvSpPr/>
          <p:nvPr/>
        </p:nvSpPr>
        <p:spPr>
          <a:xfrm>
            <a:off x="4047779" y="4114800"/>
            <a:ext cx="6766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2" name="Curved Down Arrow 21"/>
          <p:cNvSpPr/>
          <p:nvPr/>
        </p:nvSpPr>
        <p:spPr bwMode="auto">
          <a:xfrm>
            <a:off x="3581400" y="388620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068098" y="340360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0" dirty="0"/>
              <a:t>c</a:t>
            </a:r>
            <a:endParaRPr lang="en-US" sz="2000" i="0" dirty="0"/>
          </a:p>
        </p:txBody>
      </p:sp>
    </p:spTree>
    <p:extLst>
      <p:ext uri="{BB962C8B-B14F-4D97-AF65-F5344CB8AC3E}">
        <p14:creationId xmlns:p14="http://schemas.microsoft.com/office/powerpoint/2010/main" val="623570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3) Reading out a cache state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7391400" cy="1905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Exploit “miss” permutation to determine position of each of the original blocks:</a:t>
            </a:r>
          </a:p>
          <a:p>
            <a:pPr marL="457200" lvl="1" indent="0">
              <a:buNone/>
            </a:pPr>
            <a:r>
              <a:rPr lang="en-US" dirty="0" smtClean="0"/>
              <a:t>If position is j then A-j+1 misses will evict the block, but A-j misses will not.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581400" y="3771900"/>
            <a:ext cx="723900" cy="1142998"/>
            <a:chOff x="2743200" y="3048000"/>
            <a:chExt cx="723900" cy="1142998"/>
          </a:xfrm>
        </p:grpSpPr>
        <p:cxnSp>
          <p:nvCxnSpPr>
            <p:cNvPr id="5" name="Straight Arrow Connector 4"/>
            <p:cNvCxnSpPr/>
            <p:nvPr/>
          </p:nvCxnSpPr>
          <p:spPr bwMode="auto">
            <a:xfrm>
              <a:off x="2781300" y="3429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" name="Straight Arrow Connector 5"/>
            <p:cNvCxnSpPr/>
            <p:nvPr/>
          </p:nvCxnSpPr>
          <p:spPr bwMode="auto">
            <a:xfrm>
              <a:off x="2781300" y="30734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 bwMode="auto">
            <a:xfrm>
              <a:off x="2781300" y="3810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flipV="1">
              <a:off x="2743200" y="3048000"/>
              <a:ext cx="685800" cy="114299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792359"/>
              </p:ext>
            </p:extLst>
          </p:nvPr>
        </p:nvGraphicFramePr>
        <p:xfrm>
          <a:off x="4368800" y="35814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457367"/>
              </p:ext>
            </p:extLst>
          </p:nvPr>
        </p:nvGraphicFramePr>
        <p:xfrm>
          <a:off x="2501900" y="35941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5461000" y="3771900"/>
            <a:ext cx="723900" cy="1142998"/>
            <a:chOff x="2743200" y="3048000"/>
            <a:chExt cx="723900" cy="1142998"/>
          </a:xfrm>
        </p:grpSpPr>
        <p:cxnSp>
          <p:nvCxnSpPr>
            <p:cNvPr id="12" name="Straight Arrow Connector 11"/>
            <p:cNvCxnSpPr/>
            <p:nvPr/>
          </p:nvCxnSpPr>
          <p:spPr bwMode="auto">
            <a:xfrm>
              <a:off x="2781300" y="3429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" name="Straight Arrow Connector 12"/>
            <p:cNvCxnSpPr/>
            <p:nvPr/>
          </p:nvCxnSpPr>
          <p:spPr bwMode="auto">
            <a:xfrm>
              <a:off x="2781300" y="30734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" name="Straight Arrow Connector 13"/>
            <p:cNvCxnSpPr/>
            <p:nvPr/>
          </p:nvCxnSpPr>
          <p:spPr bwMode="auto">
            <a:xfrm>
              <a:off x="2781300" y="3810000"/>
              <a:ext cx="685800" cy="355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 bwMode="auto">
            <a:xfrm flipV="1">
              <a:off x="2743200" y="3048000"/>
              <a:ext cx="685800" cy="114299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790005"/>
              </p:ext>
            </p:extLst>
          </p:nvPr>
        </p:nvGraphicFramePr>
        <p:xfrm>
          <a:off x="6248400" y="358140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9" name="Straight Arrow Connector 18"/>
          <p:cNvCxnSpPr/>
          <p:nvPr/>
        </p:nvCxnSpPr>
        <p:spPr bwMode="auto">
          <a:xfrm>
            <a:off x="4876800" y="5181600"/>
            <a:ext cx="0" cy="4572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Rectangle 19"/>
          <p:cNvSpPr/>
          <p:nvPr/>
        </p:nvSpPr>
        <p:spPr>
          <a:xfrm>
            <a:off x="3962400" y="5638800"/>
            <a:ext cx="20432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After 1 miss,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c is still cached.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>
            <a:off x="6743700" y="5181600"/>
            <a:ext cx="38100" cy="4572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Rectangle 21"/>
          <p:cNvSpPr/>
          <p:nvPr/>
        </p:nvSpPr>
        <p:spPr>
          <a:xfrm>
            <a:off x="6019800" y="5638800"/>
            <a:ext cx="23708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After 2 misses, 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c is not cached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296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Inferring Permutation Policies:</a:t>
            </a:r>
            <a:br>
              <a:rPr lang="en-US" dirty="0" smtClean="0"/>
            </a:br>
            <a:r>
              <a:rPr lang="en-US" dirty="0" smtClean="0"/>
              <a:t>Example of LRU, Permutation 3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12263"/>
              </p:ext>
            </p:extLst>
          </p:nvPr>
        </p:nvGraphicFramePr>
        <p:xfrm>
          <a:off x="3505200" y="379476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47367"/>
              </p:ext>
            </p:extLst>
          </p:nvPr>
        </p:nvGraphicFramePr>
        <p:xfrm>
          <a:off x="5334000" y="3794760"/>
          <a:ext cx="99060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</a:tblGrid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 bwMode="auto">
          <a:xfrm flipV="1">
            <a:off x="4572000" y="4023360"/>
            <a:ext cx="685800" cy="6857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4572000" y="5090158"/>
            <a:ext cx="685800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>
            <a:off x="4572000" y="435356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>
            <a:off x="4572000" y="3997960"/>
            <a:ext cx="685800" cy="355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Curved Down Arrow 9"/>
          <p:cNvSpPr/>
          <p:nvPr/>
        </p:nvSpPr>
        <p:spPr bwMode="auto">
          <a:xfrm>
            <a:off x="4191000" y="3337560"/>
            <a:ext cx="1371600" cy="3048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24400" y="2956560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0" dirty="0"/>
              <a:t>c</a:t>
            </a:r>
            <a:endParaRPr lang="en-US" i="0" dirty="0"/>
          </a:p>
        </p:txBody>
      </p:sp>
      <p:sp>
        <p:nvSpPr>
          <p:cNvPr id="19" name="TextBox 18"/>
          <p:cNvSpPr txBox="1"/>
          <p:nvPr/>
        </p:nvSpPr>
        <p:spPr>
          <a:xfrm>
            <a:off x="1447800" y="3794760"/>
            <a:ext cx="19782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ost-recently-used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447800" y="4861560"/>
            <a:ext cx="19670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least-recently-used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 bwMode="auto">
          <a:xfrm>
            <a:off x="2438400" y="3108960"/>
            <a:ext cx="1066800" cy="5334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Rectangle 21"/>
          <p:cNvSpPr/>
          <p:nvPr/>
        </p:nvSpPr>
        <p:spPr>
          <a:xfrm>
            <a:off x="762000" y="2651760"/>
            <a:ext cx="30271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1) Establish known state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72000" y="2270760"/>
            <a:ext cx="29794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2</a:t>
            </a:r>
            <a:r>
              <a:rPr lang="en-US" sz="2000" dirty="0" smtClean="0">
                <a:solidFill>
                  <a:srgbClr val="FF0000"/>
                </a:solidFill>
              </a:rPr>
              <a:t>) Trigger permutation 3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 bwMode="auto">
          <a:xfrm flipH="1">
            <a:off x="5105400" y="2727960"/>
            <a:ext cx="609600" cy="3810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9" name="Rectangle 28"/>
          <p:cNvSpPr/>
          <p:nvPr/>
        </p:nvSpPr>
        <p:spPr>
          <a:xfrm>
            <a:off x="7010400" y="3337560"/>
            <a:ext cx="251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3) Read out resulting state</a:t>
            </a:r>
          </a:p>
        </p:txBody>
      </p:sp>
      <p:cxnSp>
        <p:nvCxnSpPr>
          <p:cNvPr id="30" name="Straight Arrow Connector 29"/>
          <p:cNvCxnSpPr/>
          <p:nvPr/>
        </p:nvCxnSpPr>
        <p:spPr bwMode="auto">
          <a:xfrm flipH="1">
            <a:off x="6400800" y="3718560"/>
            <a:ext cx="609600" cy="3810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726175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7391400" cy="4572000"/>
          </a:xfrm>
        </p:spPr>
        <p:txBody>
          <a:bodyPr/>
          <a:lstStyle/>
          <a:p>
            <a:r>
              <a:rPr lang="en-US" dirty="0" smtClean="0"/>
              <a:t>Interference</a:t>
            </a:r>
          </a:p>
          <a:p>
            <a:r>
              <a:rPr lang="en-US" dirty="0" smtClean="0"/>
              <a:t>Prefetching</a:t>
            </a:r>
          </a:p>
          <a:p>
            <a:r>
              <a:rPr lang="en-US" dirty="0" smtClean="0"/>
              <a:t>Instruction Caches</a:t>
            </a:r>
          </a:p>
          <a:p>
            <a:r>
              <a:rPr lang="en-US" dirty="0" smtClean="0"/>
              <a:t>Virtual Memory</a:t>
            </a:r>
          </a:p>
          <a:p>
            <a:r>
              <a:rPr lang="en-US" dirty="0" smtClean="0"/>
              <a:t>L2+L3 Caches:</a:t>
            </a:r>
          </a:p>
          <a:p>
            <a:pPr lvl="1"/>
            <a:r>
              <a:rPr lang="en-US" dirty="0" smtClean="0"/>
              <a:t>Strictly-inclusive</a:t>
            </a:r>
          </a:p>
          <a:p>
            <a:pPr lvl="1"/>
            <a:r>
              <a:rPr lang="en-US" dirty="0" smtClean="0"/>
              <a:t>Non-inclusive</a:t>
            </a:r>
          </a:p>
          <a:p>
            <a:pPr lvl="1"/>
            <a:r>
              <a:rPr lang="en-US" dirty="0" smtClean="0"/>
              <a:t>Exclusive</a:t>
            </a:r>
            <a:endParaRPr lang="en-US" dirty="0"/>
          </a:p>
          <a:p>
            <a:r>
              <a:rPr lang="en-US" dirty="0" smtClean="0"/>
              <a:t>Shared Caches:</a:t>
            </a:r>
          </a:p>
          <a:p>
            <a:pPr lvl="1"/>
            <a:r>
              <a:rPr lang="en-US" dirty="0" smtClean="0"/>
              <a:t>Coherence</a:t>
            </a:r>
          </a:p>
        </p:txBody>
      </p:sp>
    </p:spTree>
    <p:extLst>
      <p:ext uri="{BB962C8B-B14F-4D97-AF65-F5344CB8AC3E}">
        <p14:creationId xmlns:p14="http://schemas.microsoft.com/office/powerpoint/2010/main" val="4016547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38400"/>
            <a:ext cx="8541197" cy="2425700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505200" y="1524000"/>
            <a:ext cx="5638800" cy="4670286"/>
            <a:chOff x="3505200" y="1524000"/>
            <a:chExt cx="5638800" cy="4670286"/>
          </a:xfrm>
        </p:grpSpPr>
        <p:grpSp>
          <p:nvGrpSpPr>
            <p:cNvPr id="34" name="Group 33"/>
            <p:cNvGrpSpPr/>
            <p:nvPr/>
          </p:nvGrpSpPr>
          <p:grpSpPr>
            <a:xfrm>
              <a:off x="3505200" y="1524000"/>
              <a:ext cx="1905000" cy="1714500"/>
              <a:chOff x="3505200" y="1524000"/>
              <a:chExt cx="1905000" cy="1714500"/>
            </a:xfrm>
          </p:grpSpPr>
          <p:sp>
            <p:nvSpPr>
              <p:cNvPr id="14" name="Donut 13"/>
              <p:cNvSpPr/>
              <p:nvPr/>
            </p:nvSpPr>
            <p:spPr bwMode="auto">
              <a:xfrm>
                <a:off x="3594100" y="2870200"/>
                <a:ext cx="838200" cy="368300"/>
              </a:xfrm>
              <a:prstGeom prst="donut">
                <a:avLst>
                  <a:gd name="adj" fmla="val 17083"/>
                </a:avLst>
              </a:prstGeom>
              <a:solidFill>
                <a:srgbClr val="FF0000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505200" y="1524000"/>
                <a:ext cx="190500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 smtClean="0">
                    <a:solidFill>
                      <a:srgbClr val="FF0000"/>
                    </a:solidFill>
                  </a:rPr>
                  <a:t>Undocumented variant of LRU</a:t>
                </a:r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0" name="Straight Arrow Connector 19"/>
              <p:cNvCxnSpPr/>
              <p:nvPr/>
            </p:nvCxnSpPr>
            <p:spPr bwMode="auto">
              <a:xfrm flipH="1">
                <a:off x="4038600" y="2286000"/>
                <a:ext cx="304800" cy="533400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33" name="Group 32"/>
            <p:cNvGrpSpPr/>
            <p:nvPr/>
          </p:nvGrpSpPr>
          <p:grpSpPr>
            <a:xfrm>
              <a:off x="4724400" y="3898900"/>
              <a:ext cx="2542657" cy="2184400"/>
              <a:chOff x="4724400" y="3898900"/>
              <a:chExt cx="2542657" cy="2184400"/>
            </a:xfrm>
          </p:grpSpPr>
          <p:sp>
            <p:nvSpPr>
              <p:cNvPr id="13" name="Donut 12"/>
              <p:cNvSpPr/>
              <p:nvPr/>
            </p:nvSpPr>
            <p:spPr bwMode="auto">
              <a:xfrm>
                <a:off x="5537200" y="3898900"/>
                <a:ext cx="1066800" cy="609600"/>
              </a:xfrm>
              <a:prstGeom prst="donut">
                <a:avLst>
                  <a:gd name="adj" fmla="val 10186"/>
                </a:avLst>
              </a:prstGeom>
              <a:solidFill>
                <a:srgbClr val="FF0000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724400" y="5375414"/>
                <a:ext cx="254265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rgbClr val="FF0000"/>
                    </a:solidFill>
                  </a:rPr>
                  <a:t>Nehalem introduced</a:t>
                </a:r>
              </a:p>
              <a:p>
                <a:r>
                  <a:rPr lang="en-US" sz="2000" dirty="0" smtClean="0">
                    <a:solidFill>
                      <a:srgbClr val="FF0000"/>
                    </a:solidFill>
                  </a:rPr>
                  <a:t>“L0” micro-op buffer</a:t>
                </a:r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3" name="Straight Arrow Connector 22"/>
              <p:cNvCxnSpPr/>
              <p:nvPr/>
            </p:nvCxnSpPr>
            <p:spPr bwMode="auto">
              <a:xfrm flipV="1">
                <a:off x="5943600" y="4495800"/>
                <a:ext cx="127000" cy="901700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32" name="Group 31"/>
            <p:cNvGrpSpPr/>
            <p:nvPr/>
          </p:nvGrpSpPr>
          <p:grpSpPr>
            <a:xfrm>
              <a:off x="7543800" y="4305300"/>
              <a:ext cx="1600200" cy="1888986"/>
              <a:chOff x="7543800" y="4305300"/>
              <a:chExt cx="1600200" cy="1888986"/>
            </a:xfrm>
          </p:grpSpPr>
          <p:sp>
            <p:nvSpPr>
              <p:cNvPr id="11" name="Donut 10"/>
              <p:cNvSpPr/>
              <p:nvPr/>
            </p:nvSpPr>
            <p:spPr bwMode="auto">
              <a:xfrm>
                <a:off x="7797800" y="4305300"/>
                <a:ext cx="1066800" cy="609600"/>
              </a:xfrm>
              <a:prstGeom prst="donut">
                <a:avLst>
                  <a:gd name="adj" fmla="val 10186"/>
                </a:avLst>
              </a:prstGeom>
              <a:solidFill>
                <a:srgbClr val="FF0000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Arial" charset="0"/>
                  <a:cs typeface="Arial" charset="0"/>
                </a:endParaRPr>
              </a:p>
            </p:txBody>
          </p:sp>
          <p:cxnSp>
            <p:nvCxnSpPr>
              <p:cNvPr id="15" name="Straight Arrow Connector 14"/>
              <p:cNvCxnSpPr/>
              <p:nvPr/>
            </p:nvCxnSpPr>
            <p:spPr bwMode="auto">
              <a:xfrm flipV="1">
                <a:off x="8229600" y="4953000"/>
                <a:ext cx="50800" cy="609600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25" name="Rectangle 24"/>
              <p:cNvSpPr/>
              <p:nvPr/>
            </p:nvSpPr>
            <p:spPr>
              <a:xfrm>
                <a:off x="7543800" y="5486400"/>
                <a:ext cx="160020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 smtClean="0">
                    <a:solidFill>
                      <a:srgbClr val="FF0000"/>
                    </a:solidFill>
                  </a:rPr>
                  <a:t>Exclusive hierarchy</a:t>
                </a:r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6781800" y="1524000"/>
              <a:ext cx="2209800" cy="2565400"/>
              <a:chOff x="6781800" y="1524000"/>
              <a:chExt cx="2209800" cy="2565400"/>
            </a:xfrm>
          </p:grpSpPr>
          <p:sp>
            <p:nvSpPr>
              <p:cNvPr id="12" name="Donut 11"/>
              <p:cNvSpPr/>
              <p:nvPr/>
            </p:nvSpPr>
            <p:spPr bwMode="auto">
              <a:xfrm>
                <a:off x="7785100" y="3479800"/>
                <a:ext cx="1066800" cy="609600"/>
              </a:xfrm>
              <a:prstGeom prst="donut">
                <a:avLst>
                  <a:gd name="adj" fmla="val 10186"/>
                </a:avLst>
              </a:prstGeom>
              <a:solidFill>
                <a:srgbClr val="FF0000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Arial" charset="0"/>
                  <a:cs typeface="Arial" charset="0"/>
                </a:endParaRPr>
              </a:p>
            </p:txBody>
          </p:sp>
          <p:cxnSp>
            <p:nvCxnSpPr>
              <p:cNvPr id="27" name="Straight Arrow Connector 26"/>
              <p:cNvCxnSpPr/>
              <p:nvPr/>
            </p:nvCxnSpPr>
            <p:spPr bwMode="auto">
              <a:xfrm>
                <a:off x="7696200" y="2286000"/>
                <a:ext cx="457200" cy="1143000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30" name="Rectangle 29"/>
              <p:cNvSpPr/>
              <p:nvPr/>
            </p:nvSpPr>
            <p:spPr>
              <a:xfrm>
                <a:off x="6781800" y="1524000"/>
                <a:ext cx="220980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 smtClean="0">
                    <a:solidFill>
                      <a:srgbClr val="FF0000"/>
                    </a:solidFill>
                  </a:rPr>
                  <a:t>Surprising measurements ;-)</a:t>
                </a:r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5269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L2 Caches on some Core 2 Duos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676400"/>
            <a:ext cx="6045200" cy="479547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1000" y="1752600"/>
            <a:ext cx="978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|misses|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19856" y="6138446"/>
            <a:ext cx="3477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76200" y="2133600"/>
            <a:ext cx="1219200" cy="830997"/>
            <a:chOff x="228600" y="2133600"/>
            <a:chExt cx="1219200" cy="830997"/>
          </a:xfrm>
        </p:grpSpPr>
        <p:cxnSp>
          <p:nvCxnSpPr>
            <p:cNvPr id="9" name="Straight Arrow Connector 8"/>
            <p:cNvCxnSpPr/>
            <p:nvPr/>
          </p:nvCxnSpPr>
          <p:spPr bwMode="auto">
            <a:xfrm>
              <a:off x="1143000" y="2362200"/>
              <a:ext cx="3048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" name="TextBox 12"/>
            <p:cNvSpPr txBox="1"/>
            <p:nvPr/>
          </p:nvSpPr>
          <p:spPr>
            <a:xfrm>
              <a:off x="228600" y="2133600"/>
              <a:ext cx="1143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Number </a:t>
              </a:r>
            </a:p>
            <a:p>
              <a:r>
                <a:rPr lang="en-US" dirty="0" smtClean="0"/>
                <a:t>of cache sets, 4096</a:t>
              </a:r>
              <a:endParaRPr lang="en-US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743200" y="6400800"/>
            <a:ext cx="1752600" cy="469900"/>
            <a:chOff x="2895600" y="6400800"/>
            <a:chExt cx="1752600" cy="469900"/>
          </a:xfrm>
        </p:grpSpPr>
        <p:cxnSp>
          <p:nvCxnSpPr>
            <p:cNvPr id="15" name="Straight Arrow Connector 14"/>
            <p:cNvCxnSpPr/>
            <p:nvPr/>
          </p:nvCxnSpPr>
          <p:spPr bwMode="auto">
            <a:xfrm flipH="1" flipV="1">
              <a:off x="2895600" y="6400800"/>
              <a:ext cx="228600" cy="2286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" name="Straight Arrow Connector 17"/>
            <p:cNvCxnSpPr/>
            <p:nvPr/>
          </p:nvCxnSpPr>
          <p:spPr bwMode="auto">
            <a:xfrm flipV="1">
              <a:off x="3733800" y="6400800"/>
              <a:ext cx="0" cy="2286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Straight Arrow Connector 21"/>
            <p:cNvCxnSpPr/>
            <p:nvPr/>
          </p:nvCxnSpPr>
          <p:spPr bwMode="auto">
            <a:xfrm flipV="1">
              <a:off x="4495800" y="6400800"/>
              <a:ext cx="152400" cy="1524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4" name="TextBox 23"/>
            <p:cNvSpPr txBox="1"/>
            <p:nvPr/>
          </p:nvSpPr>
          <p:spPr>
            <a:xfrm>
              <a:off x="3048000" y="6532146"/>
              <a:ext cx="152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associativities</a:t>
              </a:r>
              <a:endParaRPr lang="en-US" dirty="0"/>
            </a:p>
          </p:txBody>
        </p:sp>
      </p:grpSp>
      <p:cxnSp>
        <p:nvCxnSpPr>
          <p:cNvPr id="31" name="Straight Arrow Connector 30"/>
          <p:cNvCxnSpPr/>
          <p:nvPr/>
        </p:nvCxnSpPr>
        <p:spPr bwMode="auto">
          <a:xfrm flipH="1">
            <a:off x="5105400" y="1752600"/>
            <a:ext cx="457200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5486400" y="1524000"/>
            <a:ext cx="327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Core 2 Duo E6300, 2 MB, 8 ways </a:t>
            </a:r>
            <a:endParaRPr lang="en-US" dirty="0"/>
          </a:p>
        </p:txBody>
      </p:sp>
      <p:cxnSp>
        <p:nvCxnSpPr>
          <p:cNvPr id="35" name="Straight Arrow Connector 34"/>
          <p:cNvCxnSpPr/>
          <p:nvPr/>
        </p:nvCxnSpPr>
        <p:spPr bwMode="auto">
          <a:xfrm flipH="1">
            <a:off x="4419600" y="2971800"/>
            <a:ext cx="2895600" cy="76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7239000" y="2667000"/>
            <a:ext cx="1981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Core 2 Duo E6750, 4 MB, 16 ways </a:t>
            </a:r>
            <a:endParaRPr lang="en-US" dirty="0"/>
          </a:p>
        </p:txBody>
      </p:sp>
      <p:cxnSp>
        <p:nvCxnSpPr>
          <p:cNvPr id="40" name="Straight Arrow Connector 39"/>
          <p:cNvCxnSpPr/>
          <p:nvPr/>
        </p:nvCxnSpPr>
        <p:spPr bwMode="auto">
          <a:xfrm flipH="1">
            <a:off x="4419600" y="4114800"/>
            <a:ext cx="2895600" cy="76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7251700" y="3810000"/>
            <a:ext cx="1981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Core 2 Duo E8400, 6 MB, 24 ways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77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467600" cy="1527175"/>
          </a:xfrm>
        </p:spPr>
        <p:txBody>
          <a:bodyPr/>
          <a:lstStyle/>
          <a:p>
            <a:r>
              <a:rPr lang="en-US" dirty="0" smtClean="0"/>
              <a:t>Replacement Policy of the Intel Atom D525</a:t>
            </a:r>
            <a:endParaRPr lang="en-US" dirty="0"/>
          </a:p>
        </p:txBody>
      </p:sp>
      <p:sp>
        <p:nvSpPr>
          <p:cNvPr id="30" name="Content Placeholder 29"/>
          <p:cNvSpPr>
            <a:spLocks noGrp="1"/>
          </p:cNvSpPr>
          <p:nvPr>
            <p:ph idx="1"/>
          </p:nvPr>
        </p:nvSpPr>
        <p:spPr>
          <a:xfrm>
            <a:off x="1371600" y="1752600"/>
            <a:ext cx="7848600" cy="1066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Discovered to our knowledge undocumented “hierarchical” policy:</a:t>
            </a:r>
          </a:p>
        </p:txBody>
      </p:sp>
      <p:graphicFrame>
        <p:nvGraphicFramePr>
          <p:cNvPr id="3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3171082"/>
              </p:ext>
            </p:extLst>
          </p:nvPr>
        </p:nvGraphicFramePr>
        <p:xfrm>
          <a:off x="2438400" y="3550921"/>
          <a:ext cx="914400" cy="15544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/>
              </a:tblGrid>
              <a:tr h="508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baseline="0" dirty="0" smtClean="0"/>
                        <a:t>a b</a:t>
                      </a:r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c d</a:t>
                      </a:r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e f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6388"/>
              </p:ext>
            </p:extLst>
          </p:nvPr>
        </p:nvGraphicFramePr>
        <p:xfrm>
          <a:off x="4191000" y="3550921"/>
          <a:ext cx="914400" cy="15544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/>
              </a:tblGrid>
              <a:tr h="508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baseline="0" dirty="0" smtClean="0"/>
                        <a:t>d c</a:t>
                      </a:r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a b</a:t>
                      </a:r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e f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" name="Curved Down Arrow 32"/>
          <p:cNvSpPr/>
          <p:nvPr/>
        </p:nvSpPr>
        <p:spPr bwMode="auto">
          <a:xfrm>
            <a:off x="3200400" y="3246121"/>
            <a:ext cx="1130300" cy="2286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556000" y="2763521"/>
            <a:ext cx="384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0" dirty="0"/>
              <a:t>d</a:t>
            </a:r>
            <a:endParaRPr lang="en-US" sz="2000" i="0" dirty="0"/>
          </a:p>
        </p:txBody>
      </p:sp>
      <p:cxnSp>
        <p:nvCxnSpPr>
          <p:cNvPr id="35" name="Straight Arrow Connector 34"/>
          <p:cNvCxnSpPr/>
          <p:nvPr/>
        </p:nvCxnSpPr>
        <p:spPr bwMode="auto">
          <a:xfrm>
            <a:off x="3429000" y="4846321"/>
            <a:ext cx="685800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Straight Arrow Connector 35"/>
          <p:cNvCxnSpPr/>
          <p:nvPr/>
        </p:nvCxnSpPr>
        <p:spPr bwMode="auto">
          <a:xfrm flipV="1">
            <a:off x="3479800" y="3779521"/>
            <a:ext cx="609600" cy="609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>
            <a:off x="3505200" y="3830321"/>
            <a:ext cx="533400" cy="533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355385"/>
              </p:ext>
            </p:extLst>
          </p:nvPr>
        </p:nvGraphicFramePr>
        <p:xfrm>
          <a:off x="6019800" y="3550921"/>
          <a:ext cx="914400" cy="15544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/>
              </a:tblGrid>
              <a:tr h="508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baseline="0" dirty="0" smtClean="0"/>
                        <a:t>x e</a:t>
                      </a:r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d c</a:t>
                      </a:r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a b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" name="Curved Down Arrow 41"/>
          <p:cNvSpPr/>
          <p:nvPr/>
        </p:nvSpPr>
        <p:spPr bwMode="auto">
          <a:xfrm>
            <a:off x="5029200" y="3246121"/>
            <a:ext cx="1130300" cy="22860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384800" y="276352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0" dirty="0" smtClean="0"/>
              <a:t>x</a:t>
            </a:r>
            <a:endParaRPr lang="en-US" sz="2000" i="0" dirty="0"/>
          </a:p>
        </p:txBody>
      </p:sp>
      <p:cxnSp>
        <p:nvCxnSpPr>
          <p:cNvPr id="44" name="Straight Arrow Connector 43"/>
          <p:cNvCxnSpPr/>
          <p:nvPr/>
        </p:nvCxnSpPr>
        <p:spPr bwMode="auto">
          <a:xfrm flipV="1">
            <a:off x="5257800" y="3855721"/>
            <a:ext cx="685800" cy="990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Straight Arrow Connector 45"/>
          <p:cNvCxnSpPr/>
          <p:nvPr/>
        </p:nvCxnSpPr>
        <p:spPr bwMode="auto">
          <a:xfrm>
            <a:off x="5257800" y="3830321"/>
            <a:ext cx="609600" cy="58927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7" name="Straight Arrow Connector 46"/>
          <p:cNvCxnSpPr/>
          <p:nvPr/>
        </p:nvCxnSpPr>
        <p:spPr bwMode="auto">
          <a:xfrm>
            <a:off x="5181600" y="4267200"/>
            <a:ext cx="685800" cy="609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Content Placeholder 29"/>
          <p:cNvSpPr txBox="1">
            <a:spLocks/>
          </p:cNvSpPr>
          <p:nvPr/>
        </p:nvSpPr>
        <p:spPr bwMode="auto">
          <a:xfrm>
            <a:off x="1371600" y="5334000"/>
            <a:ext cx="7467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charset="0"/>
              <a:buChar char="¢"/>
              <a:defRPr sz="26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l"/>
              <a:defRPr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charset="0"/>
              <a:buNone/>
            </a:pPr>
            <a:r>
              <a:rPr lang="en-US" i="0" dirty="0" smtClean="0"/>
              <a:t>ATOM = LRU(3, LRU(2))</a:t>
            </a:r>
          </a:p>
          <a:p>
            <a:pPr marL="0" indent="0">
              <a:buFont typeface="Wingdings" charset="0"/>
              <a:buNone/>
            </a:pPr>
            <a:r>
              <a:rPr lang="en-US" i="0" dirty="0" smtClean="0"/>
              <a:t>PLRU(2k) = LRU(2, PLRU(k))</a:t>
            </a:r>
          </a:p>
        </p:txBody>
      </p:sp>
    </p:spTree>
    <p:extLst>
      <p:ext uri="{BB962C8B-B14F-4D97-AF65-F5344CB8AC3E}">
        <p14:creationId xmlns:p14="http://schemas.microsoft.com/office/powerpoint/2010/main" val="580600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and 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7391400" cy="4572000"/>
          </a:xfrm>
        </p:spPr>
        <p:txBody>
          <a:bodyPr/>
          <a:lstStyle/>
          <a:p>
            <a:r>
              <a:rPr lang="en-US" dirty="0" smtClean="0"/>
              <a:t>Inference of cache models I</a:t>
            </a:r>
          </a:p>
          <a:p>
            <a:r>
              <a:rPr lang="en-US" dirty="0" smtClean="0"/>
              <a:t>More general class of replacement policies, e.g. by </a:t>
            </a:r>
            <a:r>
              <a:rPr lang="en-US" i="1" dirty="0" smtClean="0"/>
              <a:t>inferring canonical register automata</a:t>
            </a:r>
            <a:r>
              <a:rPr lang="en-US" dirty="0" smtClean="0"/>
              <a:t>.</a:t>
            </a:r>
          </a:p>
          <a:p>
            <a:r>
              <a:rPr lang="en-US" dirty="0" smtClean="0"/>
              <a:t>Shared caches in multicores, coherency protocols, etc.</a:t>
            </a:r>
          </a:p>
          <a:p>
            <a:r>
              <a:rPr lang="en-US" dirty="0" smtClean="0"/>
              <a:t>Deal with other architectural features: translation </a:t>
            </a:r>
            <a:r>
              <a:rPr lang="en-US" dirty="0" err="1" smtClean="0"/>
              <a:t>lookaside</a:t>
            </a:r>
            <a:r>
              <a:rPr lang="en-US" dirty="0" smtClean="0"/>
              <a:t> buffers, branch predictors, </a:t>
            </a:r>
            <a:r>
              <a:rPr lang="en-US" dirty="0" err="1" smtClean="0"/>
              <a:t>prefetchers</a:t>
            </a:r>
            <a:endParaRPr lang="en-US" dirty="0" smtClean="0"/>
          </a:p>
          <a:p>
            <a:r>
              <a:rPr lang="en-US" dirty="0" smtClean="0"/>
              <a:t>Infer </a:t>
            </a:r>
            <a:r>
              <a:rPr lang="en-US" i="1" dirty="0" smtClean="0"/>
              <a:t>abstractions</a:t>
            </a:r>
            <a:r>
              <a:rPr lang="en-US" dirty="0" smtClean="0"/>
              <a:t> instead of “</a:t>
            </a:r>
            <a:r>
              <a:rPr lang="en-US" i="1" dirty="0" smtClean="0"/>
              <a:t>concrete</a:t>
            </a:r>
            <a:r>
              <a:rPr lang="en-US" dirty="0" smtClean="0"/>
              <a:t>” models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9175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600200"/>
            <a:ext cx="4800616" cy="36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295400" y="5486400"/>
            <a:ext cx="685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Measurement-based Modeling of the Cache Replacement Policy</a:t>
            </a:r>
            <a:r>
              <a:rPr lang="en-US" dirty="0"/>
              <a:t> A. Abel and J. Reineke RTAS, </a:t>
            </a:r>
            <a:r>
              <a:rPr lang="en-US" dirty="0" smtClean="0"/>
              <a:t>2013 (to appear).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131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 bwMode="auto">
          <a:xfrm>
            <a:off x="6311772" y="4064256"/>
            <a:ext cx="622428" cy="21841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 flipH="1">
            <a:off x="5334000" y="4064256"/>
            <a:ext cx="419487" cy="21841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the execution time of a program depend on?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2798521"/>
            <a:ext cx="2895600" cy="35963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1752600"/>
            <a:ext cx="2971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Input-dependent</a:t>
            </a:r>
          </a:p>
          <a:p>
            <a:pPr algn="ctr"/>
            <a:r>
              <a:rPr lang="en-US" sz="2800" dirty="0"/>
              <a:t>c</a:t>
            </a:r>
            <a:r>
              <a:rPr lang="en-US" sz="2800" dirty="0" smtClean="0"/>
              <a:t>ontrol flow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948220" y="1905000"/>
            <a:ext cx="40433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Micr</a:t>
            </a:r>
            <a:r>
              <a:rPr lang="en-US" sz="2800" dirty="0" err="1"/>
              <a:t>o</a:t>
            </a:r>
            <a:r>
              <a:rPr lang="en-US" sz="2800" dirty="0" err="1" smtClean="0"/>
              <a:t>architectural</a:t>
            </a:r>
            <a:r>
              <a:rPr lang="en-US" sz="2800" dirty="0" smtClean="0"/>
              <a:t> State</a:t>
            </a:r>
            <a:endParaRPr lang="en-US" sz="2800" dirty="0"/>
          </a:p>
        </p:txBody>
      </p:sp>
      <p:sp>
        <p:nvSpPr>
          <p:cNvPr id="10" name="Rectangle 9"/>
          <p:cNvSpPr/>
          <p:nvPr/>
        </p:nvSpPr>
        <p:spPr>
          <a:xfrm>
            <a:off x="4060434" y="3352800"/>
            <a:ext cx="112116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dirty="0" smtClean="0"/>
              <a:t>+</a:t>
            </a:r>
            <a:endParaRPr lang="en-US" sz="8800" dirty="0"/>
          </a:p>
        </p:txBody>
      </p:sp>
      <p:pic>
        <p:nvPicPr>
          <p:cNvPr id="11" name="Picture 10" descr="execution_time_influence_multicor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590800"/>
            <a:ext cx="2957342" cy="16336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4419600"/>
            <a:ext cx="1752600" cy="2014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5257800" y="3619884"/>
            <a:ext cx="482858" cy="72351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>
            <a:off x="6299716" y="3607056"/>
            <a:ext cx="710684" cy="7363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Rectangle 32"/>
          <p:cNvSpPr/>
          <p:nvPr/>
        </p:nvSpPr>
        <p:spPr>
          <a:xfrm>
            <a:off x="7192652" y="4114800"/>
            <a:ext cx="19513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Pipeline,</a:t>
            </a:r>
          </a:p>
          <a:p>
            <a:r>
              <a:rPr lang="en-US" dirty="0" smtClean="0"/>
              <a:t>Memory Hierarchy,</a:t>
            </a:r>
          </a:p>
          <a:p>
            <a:r>
              <a:rPr lang="en-US" dirty="0" smtClean="0"/>
              <a:t>Interconnect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800" y="4419600"/>
            <a:ext cx="17526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86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Influence of </a:t>
            </a:r>
            <a:br>
              <a:rPr lang="en-US" dirty="0" smtClean="0"/>
            </a:br>
            <a:r>
              <a:rPr lang="en-US" dirty="0" err="1" smtClean="0"/>
              <a:t>Microarchitectural</a:t>
            </a:r>
            <a:r>
              <a:rPr lang="en-US" dirty="0" smtClean="0"/>
              <a:t> State</a:t>
            </a:r>
            <a:endParaRPr lang="en-US" dirty="0"/>
          </a:p>
        </p:txBody>
      </p:sp>
      <p:sp>
        <p:nvSpPr>
          <p:cNvPr id="8" name="Down Arrow 7"/>
          <p:cNvSpPr/>
          <p:nvPr/>
        </p:nvSpPr>
        <p:spPr bwMode="auto">
          <a:xfrm>
            <a:off x="4572000" y="2971800"/>
            <a:ext cx="381000" cy="5334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7600" y="3581400"/>
            <a:ext cx="23549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Motorola PowerPC 755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6400"/>
            <a:ext cx="3492500" cy="1130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00" y="3962400"/>
            <a:ext cx="30353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28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Structure of Timing Analysis Tools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447800"/>
            <a:ext cx="3429000" cy="52228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14400" y="27432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ISA-specific analysis parts</a:t>
            </a:r>
            <a:endParaRPr lang="en-US" sz="2400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V="1">
            <a:off x="2895600" y="2819400"/>
            <a:ext cx="609600" cy="304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2971800" y="3352800"/>
            <a:ext cx="533400" cy="228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2743200" y="3581400"/>
            <a:ext cx="304800" cy="533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6019800" y="23622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Microarchitecture-specific part</a:t>
            </a:r>
            <a:endParaRPr lang="en-US" sz="2400" dirty="0"/>
          </a:p>
        </p:txBody>
      </p:sp>
      <p:cxnSp>
        <p:nvCxnSpPr>
          <p:cNvPr id="18" name="Straight Arrow Connector 17"/>
          <p:cNvCxnSpPr/>
          <p:nvPr/>
        </p:nvCxnSpPr>
        <p:spPr bwMode="auto">
          <a:xfrm flipH="1">
            <a:off x="5562600" y="3276600"/>
            <a:ext cx="609600" cy="8382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3581400"/>
            <a:ext cx="2864734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69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Construction of Timing Models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29200" y="44958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Needs to accurately model all aspects of the microarchitecture that influence execution time.</a:t>
            </a: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2057400"/>
            <a:ext cx="173473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91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uiadohardware.net/imagens/img-ac3295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2100825" cy="195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cso.caltech.edu/bolocam/douglas_should_have_read_the_manu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676400"/>
            <a:ext cx="2693716" cy="178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iersonrevesz.files.wordpress.com/2010/12/reading-for-dummies-cartoon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600200"/>
            <a:ext cx="2455654" cy="208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www.travelinsurancereview.net/wp-content/uploads/2008/09/istockonlinewebsit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86200"/>
            <a:ext cx="2507745" cy="188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starwinar.files.wordpress.com/2010/02/martincooper1_wideweb__470x362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807" y="3886200"/>
            <a:ext cx="2441934" cy="188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encrypted-tbn2.google.com/images?q=tbn:ANd9GcQJdOzJntXyvNSf1Pxu-snpWAHry-bbbydnnRTgVvJMzNeLrL1J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117" y="3872854"/>
            <a:ext cx="1260055" cy="1842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http://www.moviesonline.ca/AdvHTML_Upload/28-Weeks-Later---Cover-Ar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886200"/>
            <a:ext cx="1329776" cy="186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http://www.nuggets4nobles.com/wp-content/uploads/2012/04/A-good-ideal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682" y="2438400"/>
            <a:ext cx="3265116" cy="398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Construction of Timing Models </a:t>
            </a:r>
            <a:r>
              <a:rPr lang="en-US" b="1" dirty="0" smtClean="0"/>
              <a:t>Today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70735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guiadohardware.net/imagens/img-ac3295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2287900" cy="212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fotos.org/galeria/data/507/3press-any-k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81200"/>
            <a:ext cx="2711151" cy="203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3.bp.blogspot.com/__bBUshVDsiA/TSfomsUrK_I/AAAAAAAAAKg/ToXz5MQDvbk/s1600/8second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191000"/>
            <a:ext cx="1773587" cy="241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6" descr="http://www.nuggets4nobles.com/wp-content/uploads/2012/04/A-good-idea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429000"/>
            <a:ext cx="24951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Construction of Timing Models </a:t>
            </a:r>
            <a:r>
              <a:rPr lang="en-US" b="1" dirty="0" smtClean="0"/>
              <a:t>Tomorrow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51361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Cache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7391400" cy="4419600"/>
          </a:xfrm>
        </p:spPr>
        <p:txBody>
          <a:bodyPr/>
          <a:lstStyle/>
          <a:p>
            <a:r>
              <a:rPr lang="en-US" dirty="0" smtClean="0"/>
              <a:t>Cache Model is important part of Timing Model</a:t>
            </a:r>
          </a:p>
          <a:p>
            <a:r>
              <a:rPr lang="en-US" dirty="0" smtClean="0"/>
              <a:t>Caches have simple interface: </a:t>
            </a:r>
            <a:r>
              <a:rPr lang="en-US" dirty="0" err="1" smtClean="0"/>
              <a:t>loads+stores</a:t>
            </a:r>
            <a:endParaRPr lang="en-US" dirty="0" smtClean="0"/>
          </a:p>
          <a:p>
            <a:r>
              <a:rPr lang="en-US" dirty="0" smtClean="0"/>
              <a:t>Can be characterized by a few parameters:</a:t>
            </a:r>
          </a:p>
          <a:p>
            <a:pPr lvl="1"/>
            <a:r>
              <a:rPr lang="en-US" dirty="0" smtClean="0"/>
              <a:t>ABC: associativity, block size, capacity</a:t>
            </a:r>
          </a:p>
          <a:p>
            <a:pPr lvl="1"/>
            <a:r>
              <a:rPr lang="en-US" dirty="0" smtClean="0"/>
              <a:t>Replacement policy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428983"/>
            <a:ext cx="8610600" cy="197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881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Echo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Arial" charset="0"/>
            <a:cs typeface="Arial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cho">
  <a:themeElements>
    <a:clrScheme name="1_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1_Echo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Arial" charset="0"/>
            <a:cs typeface="Arial" charset="0"/>
          </a:defRPr>
        </a:defPPr>
      </a:lstStyle>
    </a:lnDef>
  </a:objectDefaults>
  <a:extraClrSchemeLst>
    <a:extraClrScheme>
      <a:clrScheme name="1_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122230</TotalTime>
  <Words>1176</Words>
  <Application>Microsoft Macintosh PowerPoint</Application>
  <PresentationFormat>On-screen Show (4:3)</PresentationFormat>
  <Paragraphs>291</Paragraphs>
  <Slides>28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Echo</vt:lpstr>
      <vt:lpstr>1_Echo</vt:lpstr>
      <vt:lpstr>Learning Cache Models by Measurements</vt:lpstr>
      <vt:lpstr>The Timing Analysis Problem</vt:lpstr>
      <vt:lpstr>What does the execution time of a program depend on?</vt:lpstr>
      <vt:lpstr>Example of Influence of  Microarchitectural State</vt:lpstr>
      <vt:lpstr>Typical Structure of Timing Analysis Tools</vt:lpstr>
      <vt:lpstr>Construction of Timing Models</vt:lpstr>
      <vt:lpstr>Construction of Timing Models Today</vt:lpstr>
      <vt:lpstr>Construction of Timing Models Tomorrow</vt:lpstr>
      <vt:lpstr>Cache Models</vt:lpstr>
      <vt:lpstr>High-level Approach</vt:lpstr>
      <vt:lpstr>Warm-up I: Inferring the Cache Capacity</vt:lpstr>
      <vt:lpstr>Example: Intel Core 2 Duo E6750,          L1 Data Cache</vt:lpstr>
      <vt:lpstr>Warm-up II: Inferring the Block Size</vt:lpstr>
      <vt:lpstr>Inferring the Replacement Policy</vt:lpstr>
      <vt:lpstr>A Class of Replacement Policies: Permutation Policies</vt:lpstr>
      <vt:lpstr>Permutation Policy LRU</vt:lpstr>
      <vt:lpstr>Permutation Policy FIFO</vt:lpstr>
      <vt:lpstr>Inferring Permutation Policies</vt:lpstr>
      <vt:lpstr>1) Establishing a known cache state</vt:lpstr>
      <vt:lpstr>2) Triggering permutation i</vt:lpstr>
      <vt:lpstr>3) Reading out a cache state </vt:lpstr>
      <vt:lpstr>Inferring Permutation Policies: Example of LRU, Permutation 3 </vt:lpstr>
      <vt:lpstr>Implementation Challenges</vt:lpstr>
      <vt:lpstr>Experimental Results</vt:lpstr>
      <vt:lpstr>L2 Caches on some Core 2 Duos </vt:lpstr>
      <vt:lpstr>Replacement Policy of the Intel Atom D525</vt:lpstr>
      <vt:lpstr>Conclusions and Future Work</vt:lpstr>
      <vt:lpstr>Questions?</vt:lpstr>
    </vt:vector>
  </TitlesOfParts>
  <Company>EECS Dept., UC Berkeley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and Systems Frameworks</dc:title>
  <dc:creator>Edward A. Lee</dc:creator>
  <cp:lastModifiedBy>Jan Reineke</cp:lastModifiedBy>
  <cp:revision>2427</cp:revision>
  <cp:lastPrinted>2011-11-01T18:34:02Z</cp:lastPrinted>
  <dcterms:created xsi:type="dcterms:W3CDTF">2010-10-22T16:08:58Z</dcterms:created>
  <dcterms:modified xsi:type="dcterms:W3CDTF">2013-01-24T13:19:37Z</dcterms:modified>
</cp:coreProperties>
</file>